
<file path=[Content_Types].xml><?xml version="1.0" encoding="utf-8"?>
<Types xmlns="http://schemas.openxmlformats.org/package/2006/content-types">
  <Default Extension="crdownload" ContentType="image/jpeg"/>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80" r:id="rId5"/>
    <p:sldId id="270" r:id="rId6"/>
    <p:sldId id="259" r:id="rId7"/>
    <p:sldId id="271" r:id="rId8"/>
    <p:sldId id="260" r:id="rId9"/>
    <p:sldId id="272" r:id="rId10"/>
    <p:sldId id="273" r:id="rId11"/>
    <p:sldId id="274" r:id="rId12"/>
    <p:sldId id="276" r:id="rId13"/>
    <p:sldId id="275" r:id="rId14"/>
    <p:sldId id="277" r:id="rId15"/>
    <p:sldId id="278" r:id="rId16"/>
    <p:sldId id="279"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itchFamily="2" charset="77"/>
      <p:regular r:id="rId24"/>
      <p:bold r:id="rId25"/>
      <p:italic r:id="rId26"/>
      <p:boldItalic r:id="rId27"/>
    </p:embeddedFont>
    <p:embeddedFont>
      <p:font typeface="Montserrat Black" panose="020F0502020204030204" pitchFamily="34" charset="0"/>
      <p:bold r:id="rId28"/>
      <p:italic r:id="rId29"/>
      <p:boldItalic r:id="rId30"/>
    </p:embeddedFont>
    <p:embeddedFont>
      <p:font typeface="Open Sans" panose="020B0606030504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88">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YXrjWiMJqTqn8FXBrcA3cy6c35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EF5910-0D79-4C95-8BBF-5D958A710B46}">
  <a:tblStyle styleId="{2DEF5910-0D79-4C95-8BBF-5D958A710B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7898" autoAdjust="0"/>
  </p:normalViewPr>
  <p:slideViewPr>
    <p:cSldViewPr snapToGrid="0">
      <p:cViewPr>
        <p:scale>
          <a:sx n="73" d="100"/>
          <a:sy n="73" d="100"/>
        </p:scale>
        <p:origin x="2072" y="456"/>
      </p:cViewPr>
      <p:guideLst>
        <p:guide orient="horz" pos="208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967685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475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3. ReactJS + TypeScript</a:t>
            </a:r>
            <a:endParaRPr lang="vi-VN" sz="1200" b="0" i="0" u="none" strike="noStrike" cap="none" dirty="0">
              <a:solidFill>
                <a:schemeClr val="dk1"/>
              </a:solidFill>
              <a:effectLst/>
              <a:latin typeface="Calibri"/>
              <a:ea typeface="Calibri"/>
              <a:cs typeface="Calibri"/>
              <a:sym typeface="Calibri"/>
            </a:endParaRPr>
          </a:p>
          <a:p>
            <a:r>
              <a:rPr lang="vi-VN" sz="1200" b="0" i="0" u="none" strike="noStrike" cap="none" dirty="0">
                <a:solidFill>
                  <a:schemeClr val="dk1"/>
                </a:solidFill>
                <a:effectLst/>
                <a:latin typeface="Calibri"/>
                <a:ea typeface="Calibri"/>
                <a:cs typeface="Calibri"/>
                <a:sym typeface="Calibri"/>
              </a:rPr>
              <a:t>ReactJS: Thư viện JavaScript cho giao diện người dùng.</a:t>
            </a:r>
          </a:p>
          <a:p>
            <a:r>
              <a:rPr lang="vi-VN" sz="1200" b="0" i="0" u="none" strike="noStrike" cap="none" dirty="0">
                <a:solidFill>
                  <a:schemeClr val="dk1"/>
                </a:solidFill>
                <a:effectLst/>
                <a:latin typeface="Calibri"/>
                <a:ea typeface="Calibri"/>
                <a:cs typeface="Calibri"/>
                <a:sym typeface="Calibri"/>
              </a:rPr>
              <a:t>TypeScript: Ngôn ngữ lập trình kiểu dữ liệu tĩnh cho JavaScript.</a:t>
            </a:r>
          </a:p>
          <a:p>
            <a:r>
              <a:rPr lang="vi-VN" sz="1200" b="0" i="0" u="none" strike="noStrike" cap="none" dirty="0">
                <a:solidFill>
                  <a:schemeClr val="dk1"/>
                </a:solidFill>
                <a:effectLst/>
                <a:latin typeface="Calibri"/>
                <a:ea typeface="Calibri"/>
                <a:cs typeface="Calibri"/>
                <a:sym typeface="Calibri"/>
              </a:rPr>
              <a:t>Phát triển giao diện tìm kiếm hình ảnh, tương tác mượt mà và hiệu quả.</a:t>
            </a: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798712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B-Tree Indexing</a:t>
            </a: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err="1">
                <a:solidFill>
                  <a:schemeClr val="dk1"/>
                </a:solidFill>
                <a:effectLst/>
                <a:latin typeface="Calibri"/>
                <a:ea typeface="Calibri"/>
                <a:cs typeface="Calibri"/>
                <a:sym typeface="Calibri"/>
              </a:rPr>
              <a:t>Cấu</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Trúc</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Cây</a:t>
            </a:r>
            <a:r>
              <a:rPr lang="en-US" sz="1200" b="1" i="0" u="none" strike="noStrike" cap="none" dirty="0">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Cải</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thiện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tốc</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độ</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vấn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bằng</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cách</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giảm</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số</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lần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cập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đĩa</a:t>
            </a:r>
            <a:r>
              <a:rPr lang="en-US" sz="1200" b="0" i="0" u="none" strike="noStrike" cap="none" dirty="0">
                <a:solidFill>
                  <a:schemeClr val="dk1"/>
                </a:solidFill>
                <a:effectLst/>
                <a:latin typeface="Calibri"/>
                <a:ea typeface="Calibri"/>
                <a:cs typeface="Calibri"/>
                <a:sym typeface="Calibri"/>
              </a:rPr>
              <a:t>.</a:t>
            </a:r>
          </a:p>
          <a:p>
            <a:r>
              <a:rPr lang="en-US" sz="1200" b="1" i="0" u="none" strike="noStrike" cap="none" dirty="0" err="1">
                <a:solidFill>
                  <a:schemeClr val="dk1"/>
                </a:solidFill>
                <a:effectLst/>
                <a:latin typeface="Calibri"/>
                <a:ea typeface="Calibri"/>
                <a:cs typeface="Calibri"/>
                <a:sym typeface="Calibri"/>
              </a:rPr>
              <a:t>Ứng</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Dụng</a:t>
            </a:r>
            <a:r>
              <a:rPr lang="en-US" sz="1200" b="1" i="0" u="none" strike="noStrike" cap="none" dirty="0">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Phù</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hợp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với</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vấn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có</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điều</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kiện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phạm</a:t>
            </a:r>
            <a:r>
              <a:rPr lang="en-US" sz="1200" b="0" i="0" u="none" strike="noStrike" cap="none" dirty="0">
                <a:solidFill>
                  <a:schemeClr val="dk1"/>
                </a:solidFill>
                <a:effectLst/>
                <a:latin typeface="Calibri"/>
                <a:ea typeface="Calibri"/>
                <a:cs typeface="Calibri"/>
                <a:sym typeface="Calibri"/>
              </a:rPr>
              <a:t> vi </a:t>
            </a:r>
            <a:r>
              <a:rPr lang="en-US" sz="1200" b="0" i="0" u="none" strike="noStrike" cap="none" dirty="0" err="1">
                <a:solidFill>
                  <a:schemeClr val="dk1"/>
                </a:solidFill>
                <a:effectLst/>
                <a:latin typeface="Calibri"/>
                <a:ea typeface="Calibri"/>
                <a:cs typeface="Calibri"/>
                <a:sym typeface="Calibri"/>
              </a:rPr>
              <a:t>hoặc</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sắp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xếp</a:t>
            </a:r>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pPr algn="l"/>
            <a:r>
              <a:rPr lang="vi-VN" b="1" i="0" dirty="0">
                <a:solidFill>
                  <a:srgbClr val="1B1B1B"/>
                </a:solidFill>
                <a:effectLst/>
                <a:latin typeface="Open Sans" panose="020F0502020204030204" pitchFamily="34" charset="0"/>
              </a:rPr>
              <a:t>B-Tree</a:t>
            </a:r>
            <a:r>
              <a:rPr lang="vi-VN" b="0" i="0" dirty="0">
                <a:solidFill>
                  <a:srgbClr val="1B1B1B"/>
                </a:solidFill>
                <a:effectLst/>
                <a:latin typeface="Open Sans" panose="020F0502020204030204" pitchFamily="34" charset="0"/>
              </a:rPr>
              <a:t> lưu trữ dữ liệu theo kiểu mỗi node lưu trữ key theo thứ tự tăng dần, mỗi node này lại chứa 2 liên kết đến những node trước và sau nó. Node bên trái có key &lt;= key node hiện tại, còn node bên phải thì có key &gt;= key của node hiện tại. Nếu một node mà có n keys thì nó sẽ có tối đa là n + 1 node con.</a:t>
            </a:r>
          </a:p>
          <a:p>
            <a:pPr algn="l"/>
            <a:endParaRPr lang="vi-VN" b="0" i="0" dirty="0">
              <a:solidFill>
                <a:srgbClr val="1B1B1B"/>
              </a:solidFill>
              <a:effectLst/>
              <a:latin typeface="Open Sans" panose="020F0502020204030204" pitchFamily="34" charset="0"/>
            </a:endParaRPr>
          </a:p>
          <a:p>
            <a:pPr algn="l"/>
            <a:r>
              <a:rPr lang="vi-VN" b="1" i="0" dirty="0">
                <a:solidFill>
                  <a:srgbClr val="1B1B1B"/>
                </a:solidFill>
                <a:effectLst/>
                <a:latin typeface="Open Sans" panose="020B0606030504020204" pitchFamily="34" charset="0"/>
              </a:rPr>
              <a:t>B-Tree</a:t>
            </a:r>
            <a:r>
              <a:rPr lang="vi-VN" b="0" i="0" dirty="0">
                <a:solidFill>
                  <a:srgbClr val="1B1B1B"/>
                </a:solidFill>
                <a:effectLst/>
                <a:latin typeface="Open Sans" panose="020B0606030504020204" pitchFamily="34" charset="0"/>
              </a:rPr>
              <a:t> index tăng tốc độ truy vấn dữ liệu vì storage engine không phải duyệt cả bảng để tìm kiếm dữ liệu mà nó sẽ đi từ node root. các vị trí root node sẽ chưa con trỏ tới những node con, nó tìm đúng con trỏ bằng cách nhìn vào các giá trị trong node con và bằng việc xác định các giới hạn trên và dưới của một node, giúp storage engine dễ dàng tìm kiếm sự tồn tại hay không của một giá trị.</a:t>
            </a:r>
          </a:p>
          <a:p>
            <a:br>
              <a:rPr lang="vi-VN" dirty="0"/>
            </a:br>
            <a:br>
              <a:rPr lang="vi-VN" dirty="0"/>
            </a:br>
            <a:endParaRPr lang="en-US" sz="1200" b="0" i="0" u="none" strike="noStrike" cap="none" dirty="0">
              <a:solidFill>
                <a:schemeClr val="dk1"/>
              </a:solidFill>
              <a:effectLst/>
              <a:latin typeface="Calibri"/>
              <a:ea typeface="Calibri"/>
              <a:cs typeface="Calibri"/>
              <a:sym typeface="Calibri"/>
            </a:endParaRP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709869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B-Tree Indexing</a:t>
            </a:r>
            <a:endParaRPr lang="en-US" sz="1200" b="0" i="0" u="none" strike="noStrike" cap="none" dirty="0">
              <a:solidFill>
                <a:schemeClr val="dk1"/>
              </a:solidFill>
              <a:effectLst/>
              <a:latin typeface="Calibri"/>
              <a:ea typeface="Calibri"/>
              <a:cs typeface="Calibri"/>
              <a:sym typeface="Calibri"/>
            </a:endParaRPr>
          </a:p>
          <a:p>
            <a:r>
              <a:rPr lang="en-US" sz="1200" b="1" i="0" u="none" strike="noStrike" cap="none" dirty="0" err="1">
                <a:solidFill>
                  <a:schemeClr val="dk1"/>
                </a:solidFill>
                <a:effectLst/>
                <a:latin typeface="Calibri"/>
                <a:ea typeface="Calibri"/>
                <a:cs typeface="Calibri"/>
                <a:sym typeface="Calibri"/>
              </a:rPr>
              <a:t>Cấu</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Trúc</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Cây</a:t>
            </a:r>
            <a:r>
              <a:rPr lang="en-US" sz="1200" b="1" i="0" u="none" strike="noStrike" cap="none" dirty="0">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Cải</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thiện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tốc</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độ</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vấn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bằng</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cách</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giảm</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số</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lần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cập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đĩa</a:t>
            </a:r>
            <a:r>
              <a:rPr lang="en-US" sz="1200" b="0" i="0" u="none" strike="noStrike" cap="none" dirty="0">
                <a:solidFill>
                  <a:schemeClr val="dk1"/>
                </a:solidFill>
                <a:effectLst/>
                <a:latin typeface="Calibri"/>
                <a:ea typeface="Calibri"/>
                <a:cs typeface="Calibri"/>
                <a:sym typeface="Calibri"/>
              </a:rPr>
              <a:t>.</a:t>
            </a:r>
          </a:p>
          <a:p>
            <a:r>
              <a:rPr lang="en-US" sz="1200" b="1" i="0" u="none" strike="noStrike" cap="none" dirty="0" err="1">
                <a:solidFill>
                  <a:schemeClr val="dk1"/>
                </a:solidFill>
                <a:effectLst/>
                <a:latin typeface="Calibri"/>
                <a:ea typeface="Calibri"/>
                <a:cs typeface="Calibri"/>
                <a:sym typeface="Calibri"/>
              </a:rPr>
              <a:t>Ứng</a:t>
            </a:r>
            <a:r>
              <a:rPr lang="en-US" sz="1200" b="1" i="0" u="none" strike="noStrike" cap="none" dirty="0">
                <a:solidFill>
                  <a:schemeClr val="dk1"/>
                </a:solidFill>
                <a:effectLst/>
                <a:latin typeface="Calibri"/>
                <a:ea typeface="Calibri"/>
                <a:cs typeface="Calibri"/>
                <a:sym typeface="Calibri"/>
              </a:rPr>
              <a:t> </a:t>
            </a:r>
            <a:r>
              <a:rPr lang="en-US" sz="1200" b="1" i="0" u="none" strike="noStrike" cap="none" dirty="0" err="1">
                <a:solidFill>
                  <a:schemeClr val="dk1"/>
                </a:solidFill>
                <a:effectLst/>
                <a:latin typeface="Calibri"/>
                <a:ea typeface="Calibri"/>
                <a:cs typeface="Calibri"/>
                <a:sym typeface="Calibri"/>
              </a:rPr>
              <a:t>Dụng</a:t>
            </a:r>
            <a:r>
              <a:rPr lang="en-US" sz="1200" b="1" i="0" u="none" strike="noStrike" cap="none" dirty="0">
                <a:solidFill>
                  <a:schemeClr val="dk1"/>
                </a:solidFill>
                <a:effectLst/>
                <a:latin typeface="Calibri"/>
                <a:ea typeface="Calibri"/>
                <a:cs typeface="Calibri"/>
                <a:sym typeface="Calibri"/>
              </a:rPr>
              <a: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Phù</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hợp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với</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truy</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vấn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có</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điều</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kiện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phạm</a:t>
            </a:r>
            <a:r>
              <a:rPr lang="en-US" sz="1200" b="0" i="0" u="none" strike="noStrike" cap="none" dirty="0">
                <a:solidFill>
                  <a:schemeClr val="dk1"/>
                </a:solidFill>
                <a:effectLst/>
                <a:latin typeface="Calibri"/>
                <a:ea typeface="Calibri"/>
                <a:cs typeface="Calibri"/>
                <a:sym typeface="Calibri"/>
              </a:rPr>
              <a:t> vi </a:t>
            </a:r>
            <a:r>
              <a:rPr lang="en-US" sz="1200" b="0" i="0" u="none" strike="noStrike" cap="none" dirty="0" err="1">
                <a:solidFill>
                  <a:schemeClr val="dk1"/>
                </a:solidFill>
                <a:effectLst/>
                <a:latin typeface="Calibri"/>
                <a:ea typeface="Calibri"/>
                <a:cs typeface="Calibri"/>
                <a:sym typeface="Calibri"/>
              </a:rPr>
              <a:t>hoặc</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sắp</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xếp</a:t>
            </a:r>
            <a:r>
              <a:rPr lang="en-US" sz="1200" b="0" i="0" u="none" strike="noStrike" cap="none" dirty="0">
                <a:solidFill>
                  <a:schemeClr val="dk1"/>
                </a:solidFill>
                <a:effectLst/>
                <a:latin typeface="Calibri"/>
                <a:ea typeface="Calibri"/>
                <a:cs typeface="Calibri"/>
                <a:sym typeface="Calibri"/>
              </a:rPr>
              <a:t>.</a:t>
            </a: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390945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Hashed Indexing</a:t>
            </a:r>
            <a:endParaRPr lang="vi-VN" sz="1200" b="0" i="0" u="none" strike="noStrike" cap="none" dirty="0">
              <a:solidFill>
                <a:schemeClr val="dk1"/>
              </a:solidFill>
              <a:effectLst/>
              <a:latin typeface="Calibri"/>
              <a:ea typeface="Calibri"/>
              <a:cs typeface="Calibri"/>
              <a:sym typeface="Calibri"/>
            </a:endParaRPr>
          </a:p>
          <a:p>
            <a:r>
              <a:rPr lang="vi-VN" sz="1200" b="1" i="0" u="none" strike="noStrike" cap="none" dirty="0">
                <a:solidFill>
                  <a:schemeClr val="dk1"/>
                </a:solidFill>
                <a:effectLst/>
                <a:latin typeface="Calibri"/>
                <a:ea typeface="Calibri"/>
                <a:cs typeface="Calibri"/>
                <a:sym typeface="Calibri"/>
              </a:rPr>
              <a:t>Băm Dữ Liệu:</a:t>
            </a:r>
            <a:r>
              <a:rPr lang="vi-VN" sz="1200" b="0" i="0" u="none" strike="noStrike" cap="none" dirty="0">
                <a:solidFill>
                  <a:schemeClr val="dk1"/>
                </a:solidFill>
                <a:effectLst/>
                <a:latin typeface="Calibri"/>
                <a:ea typeface="Calibri"/>
                <a:cs typeface="Calibri"/>
                <a:sym typeface="Calibri"/>
              </a:rPr>
              <a:t> Chuyển đổi giá trị thành mã băm để tìm kiếm nhanh chóng.</a:t>
            </a:r>
          </a:p>
          <a:p>
            <a:r>
              <a:rPr lang="vi-VN" sz="1200" b="1" i="0" u="none" strike="noStrike" cap="none" dirty="0">
                <a:solidFill>
                  <a:schemeClr val="dk1"/>
                </a:solidFill>
                <a:effectLst/>
                <a:latin typeface="Calibri"/>
                <a:ea typeface="Calibri"/>
                <a:cs typeface="Calibri"/>
                <a:sym typeface="Calibri"/>
              </a:rPr>
              <a:t>Ưu Điểm:</a:t>
            </a:r>
            <a:r>
              <a:rPr lang="vi-VN" sz="1200" b="0" i="0" u="none" strike="noStrike" cap="none" dirty="0">
                <a:solidFill>
                  <a:schemeClr val="dk1"/>
                </a:solidFill>
                <a:effectLst/>
                <a:latin typeface="Calibri"/>
                <a:ea typeface="Calibri"/>
                <a:cs typeface="Calibri"/>
                <a:sym typeface="Calibri"/>
              </a:rPr>
              <a:t> Tốc độ truy vấn cực nhanh với truy vấn bằng giá trị chính xác.</a:t>
            </a:r>
          </a:p>
          <a:p>
            <a:endParaRPr lang="vi-VN" sz="1200" b="0" i="0" u="none" strike="noStrike" cap="none" dirty="0">
              <a:solidFill>
                <a:schemeClr val="dk1"/>
              </a:solidFill>
              <a:effectLst/>
              <a:latin typeface="Calibri"/>
              <a:ea typeface="Calibri"/>
              <a:cs typeface="Calibri"/>
              <a:sym typeface="Calibri"/>
            </a:endParaRPr>
          </a:p>
          <a:p>
            <a:pPr algn="l"/>
            <a:r>
              <a:rPr lang="vi-VN" b="0" i="0" dirty="0">
                <a:solidFill>
                  <a:srgbClr val="1B1B1B"/>
                </a:solidFill>
                <a:effectLst/>
                <a:latin typeface="Open Sans" panose="020B0606030504020204" pitchFamily="34" charset="0"/>
              </a:rPr>
              <a:t>Hash index sử dụng kỹ thuật hashing, được xây dựng trên một hash table để lưu trữ và tìm kiếm dữ liệu.</a:t>
            </a:r>
          </a:p>
          <a:p>
            <a:pPr algn="l"/>
            <a:r>
              <a:rPr lang="vi-VN" b="0" i="0" dirty="0">
                <a:solidFill>
                  <a:srgbClr val="1B1B1B"/>
                </a:solidFill>
                <a:effectLst/>
                <a:latin typeface="Open Sans" panose="020B0606030504020204" pitchFamily="34" charset="0"/>
              </a:rPr>
              <a:t>Hash table là một cấu trúc dữ liệu mà có thể cho phép thực hiện việc map các cặp keys, values. Hash Table sử dụng Hash function để tính toán một index vào một mảng các buckets, từ đó có thể tìm thấy các giá trị mong muốn.</a:t>
            </a:r>
          </a:p>
          <a:p>
            <a:pPr algn="l"/>
            <a:br>
              <a:rPr lang="vi-VN" b="0" i="0" dirty="0">
                <a:solidFill>
                  <a:srgbClr val="1B1B1B"/>
                </a:solidFill>
                <a:effectLst/>
                <a:latin typeface="Open Sans" panose="020B0606030504020204" pitchFamily="34" charset="0"/>
              </a:rPr>
            </a:br>
            <a:endParaRPr lang="vi-VN" b="0" i="0" dirty="0">
              <a:solidFill>
                <a:srgbClr val="1B1B1B"/>
              </a:solidFill>
              <a:effectLst/>
              <a:latin typeface="Open Sans" panose="020B0606030504020204" pitchFamily="34" charset="0"/>
            </a:endParaRPr>
          </a:p>
          <a:p>
            <a:endParaRPr lang="vi-VN" sz="1200" b="0" i="0" u="none" strike="noStrike" cap="none" dirty="0">
              <a:solidFill>
                <a:schemeClr val="dk1"/>
              </a:solidFill>
              <a:effectLst/>
              <a:latin typeface="Calibri"/>
              <a:ea typeface="Calibri"/>
              <a:cs typeface="Calibri"/>
              <a:sym typeface="Calibri"/>
            </a:endParaRP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58601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vi-VN" b="0" i="0" dirty="0">
                <a:effectLst/>
                <a:latin typeface="Söhne"/>
              </a:rPr>
              <a:t>khi sử dụng hashed index bằng cách sử dụng create_index([('name', 'hashed')]), thì nó được coi là dynamic hash. </a:t>
            </a:r>
          </a:p>
          <a:p>
            <a:pPr algn="l"/>
            <a:r>
              <a:rPr lang="vi-VN" b="0" i="0" dirty="0">
                <a:effectLst/>
                <a:latin typeface="Söhne"/>
              </a:rPr>
              <a:t>Điều này có nghĩa là MongoDB sẽ tự động ánh xạ các giá trị của trường name vào các vị trí của hash table bên trong, thay vì lưu trữ các giá trị theo thứ tự cố định như trong static hash. Dynamic hash được sử dụng để cải thiện hiệu suất của việc truy vấn dữ liệu trong MongoDB khi sử dụng hashed index.</a:t>
            </a:r>
          </a:p>
          <a:p>
            <a:pPr algn="l"/>
            <a:endParaRPr lang="vi-VN" b="0" i="0" dirty="0">
              <a:solidFill>
                <a:srgbClr val="FFFFFF"/>
              </a:solidFill>
              <a:effectLst/>
              <a:latin typeface="Söhne"/>
            </a:endParaRPr>
          </a:p>
          <a:p>
            <a:pPr algn="l"/>
            <a:r>
              <a:rPr lang="vi-VN" b="0" i="0" dirty="0">
                <a:solidFill>
                  <a:srgbClr val="1B1B1B"/>
                </a:solidFill>
                <a:effectLst/>
                <a:latin typeface="Open Sans" panose="020B0606030504020204" pitchFamily="34" charset="0"/>
              </a:rPr>
              <a:t>Về ưu điểm của Hash index thì chắc hẳn chúng ta có thể dễ dàng nhận thấy đó là việc tính toán index và tìm kiếm dữ liệu sẽ rất nhanh. Tuy nhiên, có một số hạn chế có thể kể đến như:</a:t>
            </a:r>
          </a:p>
          <a:p>
            <a:pPr algn="l">
              <a:buFont typeface="Arial" panose="020B0604020202020204" pitchFamily="34" charset="0"/>
              <a:buChar char="•"/>
            </a:pPr>
            <a:r>
              <a:rPr lang="vi-VN" b="0" i="0" dirty="0">
                <a:solidFill>
                  <a:srgbClr val="1B1B1B"/>
                </a:solidFill>
                <a:effectLst/>
                <a:latin typeface="Open Sans" panose="020B0606030504020204" pitchFamily="34" charset="0"/>
              </a:rPr>
              <a:t>Không thể sorting data</a:t>
            </a:r>
          </a:p>
          <a:p>
            <a:pPr algn="l">
              <a:buFont typeface="Arial" panose="020B0604020202020204" pitchFamily="34" charset="0"/>
              <a:buChar char="•"/>
            </a:pPr>
            <a:r>
              <a:rPr lang="vi-VN" b="0" i="0" dirty="0">
                <a:solidFill>
                  <a:srgbClr val="1B1B1B"/>
                </a:solidFill>
                <a:effectLst/>
                <a:latin typeface="Open Sans" panose="020B0606030504020204" pitchFamily="34" charset="0"/>
              </a:rPr>
              <a:t>Không thể tìm kiếm kiểu wildcard, key tìm kiếm phải chính xác thì hash function mới tính toán trả về kết quả chính xác</a:t>
            </a:r>
          </a:p>
          <a:p>
            <a:pPr algn="l">
              <a:buFont typeface="Arial" panose="020B0604020202020204" pitchFamily="34" charset="0"/>
              <a:buChar char="•"/>
            </a:pPr>
            <a:r>
              <a:rPr lang="vi-VN" b="0" i="0" dirty="0">
                <a:solidFill>
                  <a:srgbClr val="1B1B1B"/>
                </a:solidFill>
                <a:effectLst/>
                <a:latin typeface="Open Sans" panose="020B0606030504020204" pitchFamily="34" charset="0"/>
              </a:rPr>
              <a:t>Chỉ có thể hỗ trợ tìm kiếm =, IN(), &lt;=&gt;. Không thể hỗ trợ tìm kiếm trong phạm vi.</a:t>
            </a:r>
          </a:p>
          <a:p>
            <a:br>
              <a:rPr lang="vi-VN" dirty="0"/>
            </a:br>
            <a:br>
              <a:rPr lang="vi-VN" b="0" i="0" dirty="0">
                <a:solidFill>
                  <a:srgbClr val="FFFFFF"/>
                </a:solidFill>
                <a:effectLst/>
                <a:latin typeface="Söhne"/>
              </a:rPr>
            </a:br>
            <a:endParaRPr lang="vi-VN" b="0" i="0" dirty="0">
              <a:solidFill>
                <a:srgbClr val="FFFFFF"/>
              </a:solidFill>
              <a:effectLst/>
              <a:latin typeface="Söhne"/>
            </a:endParaRPr>
          </a:p>
          <a:p>
            <a:endParaRPr lang="en-US" sz="1200" b="0" i="0" u="none" strike="noStrike" cap="none" dirty="0">
              <a:solidFill>
                <a:schemeClr val="dk1"/>
              </a:solidFill>
              <a:effectLst/>
              <a:latin typeface="Calibri"/>
              <a:ea typeface="Calibri"/>
              <a:cs typeface="Calibri"/>
              <a:sym typeface="Calibri"/>
            </a:endParaRP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867321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US" sz="1200" b="0" i="0" u="none" strike="noStrike" cap="none" dirty="0">
              <a:solidFill>
                <a:schemeClr val="dk1"/>
              </a:solidFill>
              <a:effectLst/>
              <a:latin typeface="Calibri"/>
              <a:ea typeface="Calibri"/>
              <a:cs typeface="Calibri"/>
              <a:sym typeface="Calibri"/>
            </a:endParaRP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912422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US" sz="1200" b="0" i="0" u="none" strike="noStrike" cap="none" dirty="0">
              <a:solidFill>
                <a:schemeClr val="dk1"/>
              </a:solidFill>
              <a:effectLst/>
              <a:latin typeface="Calibri"/>
              <a:ea typeface="Calibri"/>
              <a:cs typeface="Calibri"/>
              <a:sym typeface="Calibri"/>
            </a:endParaRP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30681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341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219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Mục Tiêu của Dự Án</a:t>
            </a:r>
            <a:endParaRPr lang="en-US" sz="1200" b="1" i="0" u="none" strike="noStrike" cap="none" dirty="0">
              <a:solidFill>
                <a:schemeClr val="dk1"/>
              </a:solidFill>
              <a:effectLst/>
              <a:latin typeface="Calibri"/>
              <a:ea typeface="Calibri"/>
              <a:cs typeface="Calibri"/>
              <a:sym typeface="Calibri"/>
            </a:endParaRPr>
          </a:p>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cap="none" dirty="0">
                <a:solidFill>
                  <a:schemeClr val="dk1"/>
                </a:solidFill>
                <a:effectLst/>
                <a:latin typeface="Calibri"/>
                <a:ea typeface="Calibri"/>
                <a:cs typeface="Calibri"/>
                <a:sym typeface="Calibri"/>
              </a:rPr>
              <a:t>Sử dụng AI để phân tích, dự đoán trái cây trong ảnh.</a:t>
            </a:r>
          </a:p>
          <a:p>
            <a:r>
              <a:rPr lang="vi-VN" sz="1200" b="0" i="0" u="none" strike="noStrike" cap="none" dirty="0">
                <a:solidFill>
                  <a:schemeClr val="dk1"/>
                </a:solidFill>
                <a:effectLst/>
                <a:latin typeface="Calibri"/>
                <a:ea typeface="Calibri"/>
                <a:cs typeface="Calibri"/>
                <a:sym typeface="Calibri"/>
              </a:rPr>
              <a:t>Phát triển hệ thống tìm kiếm hình ảnh.</a:t>
            </a:r>
          </a:p>
          <a:p>
            <a:r>
              <a:rPr lang="vi-VN" sz="1200" b="0" i="0" u="none" strike="noStrike" cap="none" dirty="0">
                <a:solidFill>
                  <a:schemeClr val="dk1"/>
                </a:solidFill>
                <a:effectLst/>
                <a:latin typeface="Calibri"/>
                <a:ea typeface="Calibri"/>
                <a:cs typeface="Calibri"/>
                <a:sym typeface="Calibri"/>
              </a:rPr>
              <a:t>Tìm kiếm dựa trên kết quả dự đoán.</a:t>
            </a:r>
            <a:endParaRPr dirty="0"/>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9712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r>
              <a:rPr lang="vi-VN" b="1" i="0" dirty="0">
                <a:effectLst/>
                <a:latin typeface="Söhne"/>
              </a:rPr>
              <a:t>Input</a:t>
            </a:r>
            <a:endParaRPr lang="vi-VN" b="0" i="0" dirty="0">
              <a:effectLst/>
              <a:latin typeface="Söhne"/>
            </a:endParaRPr>
          </a:p>
          <a:p>
            <a:pPr algn="l">
              <a:buFont typeface="Arial" panose="020B0604020202020204" pitchFamily="34" charset="0"/>
              <a:buChar char="•"/>
            </a:pPr>
            <a:r>
              <a:rPr lang="vi-VN" b="1" i="0" dirty="0">
                <a:effectLst/>
                <a:latin typeface="Söhne"/>
              </a:rPr>
              <a:t>Văn Bản:</a:t>
            </a:r>
            <a:r>
              <a:rPr lang="vi-VN" b="0" i="0" dirty="0">
                <a:effectLst/>
                <a:latin typeface="Söhne"/>
              </a:rPr>
              <a:t> Người dùng nhập vào text, ví dụ: "images of apple".</a:t>
            </a:r>
          </a:p>
          <a:p>
            <a:pPr algn="l"/>
            <a:r>
              <a:rPr lang="vi-VN" b="1" i="0" dirty="0">
                <a:effectLst/>
                <a:latin typeface="Söhne"/>
              </a:rPr>
              <a:t>Quá Trình Xử Lý</a:t>
            </a:r>
            <a:endParaRPr lang="vi-VN" b="0" i="0" dirty="0">
              <a:effectLst/>
              <a:latin typeface="Söhne"/>
            </a:endParaRPr>
          </a:p>
          <a:p>
            <a:pPr algn="l">
              <a:buFont typeface="Arial" panose="020B0604020202020204" pitchFamily="34" charset="0"/>
              <a:buChar char="•"/>
            </a:pPr>
            <a:r>
              <a:rPr lang="vi-VN" b="1" i="0" dirty="0">
                <a:effectLst/>
                <a:latin typeface="Söhne"/>
              </a:rPr>
              <a:t>Tìm Kiếm:</a:t>
            </a:r>
            <a:r>
              <a:rPr lang="vi-VN" b="0" i="0" dirty="0">
                <a:effectLst/>
                <a:latin typeface="Söhne"/>
              </a:rPr>
              <a:t> Hệ thống sử dụng API để tìm kiếm trong cơ sở dữ liệu MongoDB, dựa trên dữ liệu đặc trưng và kết quả dự đoán đã được lưu trữ và đánh index.</a:t>
            </a:r>
          </a:p>
          <a:p>
            <a:pPr algn="l">
              <a:buFont typeface="Arial" panose="020B0604020202020204" pitchFamily="34" charset="0"/>
              <a:buChar char="•"/>
            </a:pPr>
            <a:r>
              <a:rPr lang="vi-VN" b="1" i="0" dirty="0">
                <a:effectLst/>
                <a:latin typeface="Söhne"/>
              </a:rPr>
              <a:t>Đánh Index:</a:t>
            </a:r>
            <a:r>
              <a:rPr lang="vi-VN" b="0" i="0" dirty="0">
                <a:effectLst/>
                <a:latin typeface="Söhne"/>
              </a:rPr>
              <a:t> Sử dụng B-Tree và Hashed để tối ưu hóa quá trình truy vấn.</a:t>
            </a:r>
          </a:p>
          <a:p>
            <a:pPr algn="l"/>
            <a:r>
              <a:rPr lang="vi-VN" b="1" i="0" dirty="0">
                <a:effectLst/>
                <a:latin typeface="Söhne"/>
              </a:rPr>
              <a:t>Output</a:t>
            </a:r>
            <a:endParaRPr lang="vi-VN" b="0" i="0" dirty="0">
              <a:effectLst/>
              <a:latin typeface="Söhne"/>
            </a:endParaRPr>
          </a:p>
          <a:p>
            <a:pPr algn="l">
              <a:buFont typeface="Arial" panose="020B0604020202020204" pitchFamily="34" charset="0"/>
              <a:buChar char="•"/>
            </a:pPr>
            <a:r>
              <a:rPr lang="vi-VN" b="1" i="0" dirty="0">
                <a:effectLst/>
                <a:latin typeface="Söhne"/>
              </a:rPr>
              <a:t>Danh Sách Ảnh:</a:t>
            </a:r>
            <a:r>
              <a:rPr lang="vi-VN" b="0" i="0" dirty="0">
                <a:effectLst/>
                <a:latin typeface="Söhne"/>
              </a:rPr>
              <a:t> Hệ thống trả về danh sách các ảnh trái cây phù hợp với từ khóa tìm kiếm, trong trường hợp này là ảnh của "apple".</a:t>
            </a:r>
          </a:p>
          <a:p>
            <a:pPr algn="l"/>
            <a:br>
              <a:rPr lang="vi-VN" b="0" i="0" dirty="0">
                <a:effectLst/>
                <a:latin typeface="Söhne"/>
              </a:rPr>
            </a:br>
            <a:endParaRPr lang="vi-VN" b="0" i="0" dirty="0">
              <a:effectLst/>
              <a:latin typeface="Söhne"/>
            </a:endParaRPr>
          </a:p>
        </p:txBody>
      </p:sp>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8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Thông Tin Dataset</a:t>
            </a:r>
            <a:endParaRPr lang="vi-VN" sz="1200" b="0" i="0" u="none" strike="noStrike" cap="none" dirty="0">
              <a:solidFill>
                <a:schemeClr val="dk1"/>
              </a:solidFill>
              <a:effectLst/>
              <a:latin typeface="Calibri"/>
              <a:ea typeface="Calibri"/>
              <a:cs typeface="Calibri"/>
              <a:sym typeface="Calibri"/>
            </a:endParaRPr>
          </a:p>
          <a:p>
            <a:r>
              <a:rPr lang="vi-VN" sz="1200" b="0" i="0" u="none" strike="noStrike" cap="none" dirty="0">
                <a:solidFill>
                  <a:schemeClr val="dk1"/>
                </a:solidFill>
                <a:effectLst/>
                <a:latin typeface="Calibri"/>
                <a:ea typeface="Calibri"/>
                <a:cs typeface="Calibri"/>
                <a:sym typeface="Calibri"/>
              </a:rPr>
              <a:t>Nguồn: Kaggle.</a:t>
            </a:r>
          </a:p>
          <a:p>
            <a:r>
              <a:rPr lang="vi-VN" sz="1200" b="0" i="0" u="none" strike="noStrike" cap="none" dirty="0">
                <a:solidFill>
                  <a:schemeClr val="dk1"/>
                </a:solidFill>
                <a:effectLst/>
                <a:latin typeface="Calibri"/>
                <a:ea typeface="Calibri"/>
                <a:cs typeface="Calibri"/>
                <a:sym typeface="Calibri"/>
              </a:rPr>
              <a:t>Mô tả: Dataset hình ảnh trái cây đa dạng.</a:t>
            </a:r>
          </a:p>
          <a:p>
            <a:r>
              <a:rPr lang="vi-VN" sz="1200" b="0" i="0" u="none" strike="noStrike" cap="none" dirty="0">
                <a:solidFill>
                  <a:schemeClr val="dk1"/>
                </a:solidFill>
                <a:effectLst/>
                <a:latin typeface="Calibri"/>
                <a:ea typeface="Calibri"/>
                <a:cs typeface="Calibri"/>
                <a:sym typeface="Calibri"/>
              </a:rPr>
              <a:t>Mục đích: Huấn luyện mô hình nhận dạng trái cây.</a:t>
            </a:r>
          </a:p>
          <a:p>
            <a:r>
              <a:rPr lang="vi-VN" sz="1200" b="1" i="0" u="none" strike="noStrike" cap="none" dirty="0">
                <a:solidFill>
                  <a:schemeClr val="dk1"/>
                </a:solidFill>
                <a:effectLst/>
                <a:latin typeface="Calibri"/>
                <a:ea typeface="Calibri"/>
                <a:cs typeface="Calibri"/>
                <a:sym typeface="Calibri"/>
              </a:rPr>
              <a:t>Sử Dụng Mô Hình InceptionV3</a:t>
            </a:r>
            <a:endParaRPr lang="vi-VN" sz="1200" b="0" i="0" u="none" strike="noStrike" cap="none" dirty="0">
              <a:solidFill>
                <a:schemeClr val="dk1"/>
              </a:solidFill>
              <a:effectLst/>
              <a:latin typeface="Calibri"/>
              <a:ea typeface="Calibri"/>
              <a:cs typeface="Calibri"/>
              <a:sym typeface="Calibri"/>
            </a:endParaRPr>
          </a:p>
          <a:p>
            <a:r>
              <a:rPr lang="vi-VN" sz="1200" b="0" i="0" u="none" strike="noStrike" cap="none" dirty="0">
                <a:solidFill>
                  <a:schemeClr val="dk1"/>
                </a:solidFill>
                <a:effectLst/>
                <a:latin typeface="Calibri"/>
                <a:ea typeface="Calibri"/>
                <a:cs typeface="Calibri"/>
                <a:sym typeface="Calibri"/>
              </a:rPr>
              <a:t>Mục đích: Trích xuất đặc trưng từ hình ảnh.</a:t>
            </a:r>
          </a:p>
          <a:p>
            <a:r>
              <a:rPr lang="vi-VN" sz="1200" b="0" i="0" u="none" strike="noStrike" cap="none" dirty="0">
                <a:solidFill>
                  <a:schemeClr val="dk1"/>
                </a:solidFill>
                <a:effectLst/>
                <a:latin typeface="Calibri"/>
                <a:ea typeface="Calibri"/>
                <a:cs typeface="Calibri"/>
                <a:sym typeface="Calibri"/>
              </a:rPr>
              <a:t>Lợi ích: Cải thiện độ chính xác nhận dạng.</a:t>
            </a:r>
          </a:p>
          <a:p>
            <a:r>
              <a:rPr lang="vi-VN" sz="1200" b="0" i="0" u="none" strike="noStrike" cap="none" dirty="0">
                <a:solidFill>
                  <a:schemeClr val="dk1"/>
                </a:solidFill>
                <a:effectLst/>
                <a:latin typeface="Calibri"/>
                <a:ea typeface="Calibri"/>
                <a:cs typeface="Calibri"/>
                <a:sym typeface="Calibri"/>
              </a:rPr>
              <a:t>Quy trình: Huấn luyện mô hình với dataset, lấy đặc trưng cho việc phân loại.</a:t>
            </a:r>
          </a:p>
          <a:p>
            <a:pPr marL="0" lvl="0" indent="0" algn="l" rtl="0">
              <a:spcBef>
                <a:spcPts val="0"/>
              </a:spcBef>
              <a:spcAft>
                <a:spcPts val="0"/>
              </a:spcAft>
              <a:buNone/>
            </a:pPr>
            <a:endParaRPr dirty="0"/>
          </a:p>
        </p:txBody>
      </p:sp>
      <p:sp>
        <p:nvSpPr>
          <p:cNvPr id="139" name="Google Shape;1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16629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Sử Dụng Mô Hình InceptionV3</a:t>
            </a:r>
            <a:endParaRPr lang="vi-VN" sz="1200" b="0" i="0" u="none" strike="noStrike" cap="none" dirty="0">
              <a:solidFill>
                <a:schemeClr val="dk1"/>
              </a:solidFill>
              <a:effectLst/>
              <a:latin typeface="Calibri"/>
              <a:ea typeface="Calibri"/>
              <a:cs typeface="Calibri"/>
              <a:sym typeface="Calibri"/>
            </a:endParaRPr>
          </a:p>
          <a:p>
            <a:r>
              <a:rPr lang="vi-VN" sz="1200" b="0" i="0" u="none" strike="noStrike" cap="none" dirty="0">
                <a:solidFill>
                  <a:schemeClr val="dk1"/>
                </a:solidFill>
                <a:effectLst/>
                <a:latin typeface="Calibri"/>
                <a:ea typeface="Calibri"/>
                <a:cs typeface="Calibri"/>
                <a:sym typeface="Calibri"/>
              </a:rPr>
              <a:t>Mục đích: Trích xuất đặc trưng từ hình ảnh.</a:t>
            </a:r>
          </a:p>
          <a:p>
            <a:r>
              <a:rPr lang="vi-VN" sz="1200" b="0" i="0" u="none" strike="noStrike" cap="none" dirty="0">
                <a:solidFill>
                  <a:schemeClr val="dk1"/>
                </a:solidFill>
                <a:effectLst/>
                <a:latin typeface="Calibri"/>
                <a:ea typeface="Calibri"/>
                <a:cs typeface="Calibri"/>
                <a:sym typeface="Calibri"/>
              </a:rPr>
              <a:t>Lợi ích: Cải thiện độ chính xác nhận dạng.</a:t>
            </a:r>
          </a:p>
          <a:p>
            <a:r>
              <a:rPr lang="vi-VN" sz="1200" b="0" i="0" u="none" strike="noStrike" cap="none" dirty="0">
                <a:solidFill>
                  <a:schemeClr val="dk1"/>
                </a:solidFill>
                <a:effectLst/>
                <a:latin typeface="Calibri"/>
                <a:ea typeface="Calibri"/>
                <a:cs typeface="Calibri"/>
                <a:sym typeface="Calibri"/>
              </a:rPr>
              <a:t>Quy trình: Huấn luyện mô hình với dataset, lấy đặc trưng cho việc phân loại.</a:t>
            </a:r>
          </a:p>
          <a:p>
            <a:pPr marL="0" lvl="0" indent="0" algn="l" rtl="0">
              <a:spcBef>
                <a:spcPts val="0"/>
              </a:spcBef>
              <a:spcAft>
                <a:spcPts val="0"/>
              </a:spcAft>
              <a:buNone/>
            </a:pPr>
            <a:endParaRPr lang="en-US" dirty="0"/>
          </a:p>
          <a:p>
            <a:pPr algn="l"/>
            <a:r>
              <a:rPr lang="vi-VN" b="0" i="0" dirty="0">
                <a:solidFill>
                  <a:srgbClr val="333333"/>
                </a:solidFill>
                <a:effectLst/>
                <a:latin typeface="Helvetica Neue" panose="02000503000000020004" pitchFamily="2" charset="0"/>
              </a:rPr>
              <a:t>Inception-V3 là kế thừa của Inception-V1 bao gồm 24 triệu tham số. Toàn bộ các layer tích chập của Inception-V3 được theo sau bởi một layer batch normalization và một ReLU activation. Batch normalization là kỹ thuật chuẩn hóa đầu vào theo từng minibatch tại mỗi layer theo phân phối chuẩn hóa �(0,1), giúp cho quá trình huấn luyện thuật toán nhanh hơn.</a:t>
            </a:r>
          </a:p>
          <a:p>
            <a:pPr algn="l"/>
            <a:r>
              <a:rPr lang="vi-VN" b="0" i="0" dirty="0">
                <a:solidFill>
                  <a:srgbClr val="333333"/>
                </a:solidFill>
                <a:effectLst/>
                <a:latin typeface="Helvetica Neue" panose="02000503000000020004" pitchFamily="2" charset="0"/>
              </a:rPr>
              <a:t>Inception-V3 giải quyết được vấn đề thắt cổ chai (representational bottlenecks). Tức là kích thước của các layers không bị giảm một cách đột ngột. Đồng thời Inception-V3 có một cách tính toán hiệu quả hơn nhờ sử dụng phương pháp nhân tố (factorisation methods).</a:t>
            </a:r>
          </a:p>
          <a:p>
            <a:br>
              <a:rPr lang="vi-VN" dirty="0"/>
            </a:br>
            <a:endParaRPr dirty="0"/>
          </a:p>
        </p:txBody>
      </p:sp>
      <p:sp>
        <p:nvSpPr>
          <p:cNvPr id="139" name="Google Shape;1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9886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9" name="Google Shape;13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511674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1. MongoDB</a:t>
            </a:r>
            <a:endParaRPr lang="vi-VN" sz="1200" b="0" i="0" u="none" strike="noStrike" cap="none" dirty="0">
              <a:solidFill>
                <a:schemeClr val="dk1"/>
              </a:solidFill>
              <a:effectLst/>
              <a:latin typeface="Calibri"/>
              <a:ea typeface="Calibri"/>
              <a:cs typeface="Calibri"/>
              <a:sym typeface="Calibri"/>
            </a:endParaRPr>
          </a:p>
          <a:p>
            <a:r>
              <a:rPr lang="vi-VN" sz="1200" b="0" i="0" u="none" strike="noStrike" cap="none" dirty="0">
                <a:solidFill>
                  <a:schemeClr val="dk1"/>
                </a:solidFill>
                <a:effectLst/>
                <a:latin typeface="Calibri"/>
                <a:ea typeface="Calibri"/>
                <a:cs typeface="Calibri"/>
                <a:sym typeface="Calibri"/>
              </a:rPr>
              <a:t>Cơ sở dữ liệu NoSQL.</a:t>
            </a:r>
          </a:p>
          <a:p>
            <a:r>
              <a:rPr lang="vi-VN" sz="1200" b="0" i="0" u="none" strike="noStrike" cap="none" dirty="0">
                <a:solidFill>
                  <a:schemeClr val="dk1"/>
                </a:solidFill>
                <a:effectLst/>
                <a:latin typeface="Calibri"/>
                <a:ea typeface="Calibri"/>
                <a:cs typeface="Calibri"/>
                <a:sym typeface="Calibri"/>
              </a:rPr>
              <a:t>Lưu trữ và quản lý dữ liệu đặc trưng từ InceptionV3.</a:t>
            </a:r>
          </a:p>
          <a:p>
            <a:r>
              <a:rPr lang="vi-VN" sz="1200" b="0" i="0" u="none" strike="noStrike" cap="none" dirty="0">
                <a:solidFill>
                  <a:schemeClr val="dk1"/>
                </a:solidFill>
                <a:effectLst/>
                <a:latin typeface="Calibri"/>
                <a:ea typeface="Calibri"/>
                <a:cs typeface="Calibri"/>
                <a:sym typeface="Calibri"/>
              </a:rPr>
              <a:t>Đánh index để tối ưu hóa tìm kiếm.</a:t>
            </a: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497848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3cf95439d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2b3cf95439d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vi-VN" sz="1200" b="1" i="0" u="none" strike="noStrike" cap="none" dirty="0">
                <a:solidFill>
                  <a:schemeClr val="dk1"/>
                </a:solidFill>
                <a:effectLst/>
                <a:latin typeface="Calibri"/>
                <a:ea typeface="Calibri"/>
                <a:cs typeface="Calibri"/>
                <a:sym typeface="Calibri"/>
              </a:rPr>
              <a:t>2. Python + Flask</a:t>
            </a:r>
            <a:endParaRPr lang="vi-VN" sz="1200" b="0" i="0" u="none" strike="noStrike" cap="none" dirty="0">
              <a:solidFill>
                <a:schemeClr val="dk1"/>
              </a:solidFill>
              <a:effectLst/>
              <a:latin typeface="Calibri"/>
              <a:ea typeface="Calibri"/>
              <a:cs typeface="Calibri"/>
              <a:sym typeface="Calibri"/>
            </a:endParaRPr>
          </a:p>
          <a:p>
            <a:r>
              <a:rPr lang="vi-VN" sz="1200" b="0" i="0" u="none" strike="noStrike" cap="none" dirty="0">
                <a:solidFill>
                  <a:schemeClr val="dk1"/>
                </a:solidFill>
                <a:effectLst/>
                <a:latin typeface="Calibri"/>
                <a:ea typeface="Calibri"/>
                <a:cs typeface="Calibri"/>
                <a:sym typeface="Calibri"/>
              </a:rPr>
              <a:t>Python: Ngôn ngữ lập trình mạnh mẽ cho AI và web.</a:t>
            </a:r>
          </a:p>
          <a:p>
            <a:r>
              <a:rPr lang="vi-VN" sz="1200" b="0" i="0" u="none" strike="noStrike" cap="none" dirty="0">
                <a:solidFill>
                  <a:schemeClr val="dk1"/>
                </a:solidFill>
                <a:effectLst/>
                <a:latin typeface="Calibri"/>
                <a:ea typeface="Calibri"/>
                <a:cs typeface="Calibri"/>
                <a:sym typeface="Calibri"/>
              </a:rPr>
              <a:t>Flask: Framework nhẹ để xây dựng API.</a:t>
            </a:r>
          </a:p>
          <a:p>
            <a:r>
              <a:rPr lang="vi-VN" sz="1200" b="0" i="0" u="none" strike="noStrike" cap="none" dirty="0">
                <a:solidFill>
                  <a:schemeClr val="dk1"/>
                </a:solidFill>
                <a:effectLst/>
                <a:latin typeface="Calibri"/>
                <a:ea typeface="Calibri"/>
                <a:cs typeface="Calibri"/>
                <a:sym typeface="Calibri"/>
              </a:rPr>
              <a:t>Phát triển API tìm kiếm hình ảnh.</a:t>
            </a:r>
          </a:p>
        </p:txBody>
      </p:sp>
      <p:sp>
        <p:nvSpPr>
          <p:cNvPr id="154" name="Google Shape;154;g2b3cf95439d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45641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1"/>
          <p:cNvSpPr>
            <a:spLocks noGrp="1"/>
          </p:cNvSpPr>
          <p:nvPr>
            <p:ph type="pic" idx="2"/>
          </p:nvPr>
        </p:nvSpPr>
        <p:spPr>
          <a:xfrm>
            <a:off x="5183188" y="987425"/>
            <a:ext cx="6172200" cy="4873625"/>
          </a:xfrm>
          <a:prstGeom prst="rect">
            <a:avLst/>
          </a:prstGeom>
          <a:noFill/>
          <a:ln>
            <a:noFill/>
          </a:ln>
        </p:spPr>
      </p:sp>
      <p:sp>
        <p:nvSpPr>
          <p:cNvPr id="68" name="Google Shape;68;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crdownload"/><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0"/>
            <a:ext cx="12192000" cy="834898"/>
          </a:xfrm>
          <a:prstGeom prst="rect">
            <a:avLst/>
          </a:prstGeom>
          <a:noFill/>
          <a:ln>
            <a:noFill/>
          </a:ln>
        </p:spPr>
      </p:pic>
      <p:pic>
        <p:nvPicPr>
          <p:cNvPr id="89" name="Google Shape;89;p1"/>
          <p:cNvPicPr preferRelativeResize="0"/>
          <p:nvPr/>
        </p:nvPicPr>
        <p:blipFill rotWithShape="1">
          <a:blip r:embed="rId4">
            <a:alphaModFix/>
          </a:blip>
          <a:srcRect l="32541" b="21218"/>
          <a:stretch/>
        </p:blipFill>
        <p:spPr>
          <a:xfrm rot="10800000">
            <a:off x="0" y="0"/>
            <a:ext cx="12192000" cy="834898"/>
          </a:xfrm>
          <a:prstGeom prst="rect">
            <a:avLst/>
          </a:prstGeom>
          <a:noFill/>
          <a:ln>
            <a:noFill/>
          </a:ln>
        </p:spPr>
      </p:pic>
      <p:pic>
        <p:nvPicPr>
          <p:cNvPr id="90" name="Google Shape;90;p1"/>
          <p:cNvPicPr preferRelativeResize="0"/>
          <p:nvPr/>
        </p:nvPicPr>
        <p:blipFill rotWithShape="1">
          <a:blip r:embed="rId5">
            <a:alphaModFix/>
          </a:blip>
          <a:srcRect/>
          <a:stretch/>
        </p:blipFill>
        <p:spPr>
          <a:xfrm>
            <a:off x="420172" y="133319"/>
            <a:ext cx="5255656" cy="691140"/>
          </a:xfrm>
          <a:prstGeom prst="rect">
            <a:avLst/>
          </a:prstGeom>
          <a:noFill/>
          <a:ln>
            <a:noFill/>
          </a:ln>
        </p:spPr>
      </p:pic>
      <p:pic>
        <p:nvPicPr>
          <p:cNvPr id="91" name="Google Shape;91;p1"/>
          <p:cNvPicPr preferRelativeResize="0"/>
          <p:nvPr/>
        </p:nvPicPr>
        <p:blipFill rotWithShape="1">
          <a:blip r:embed="rId6">
            <a:alphaModFix/>
          </a:blip>
          <a:srcRect b="26216"/>
          <a:stretch/>
        </p:blipFill>
        <p:spPr>
          <a:xfrm flipH="1">
            <a:off x="0" y="5918475"/>
            <a:ext cx="12192000" cy="939525"/>
          </a:xfrm>
          <a:prstGeom prst="rect">
            <a:avLst/>
          </a:prstGeom>
          <a:noFill/>
          <a:ln>
            <a:noFill/>
          </a:ln>
        </p:spPr>
      </p:pic>
      <p:sp>
        <p:nvSpPr>
          <p:cNvPr id="92" name="Google Shape;92;p1"/>
          <p:cNvSpPr txBox="1"/>
          <p:nvPr/>
        </p:nvSpPr>
        <p:spPr>
          <a:xfrm>
            <a:off x="340526" y="2519634"/>
            <a:ext cx="11497800" cy="1569620"/>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002060"/>
              </a:buClr>
              <a:buSzPts val="3200"/>
              <a:buFont typeface="Montserrat Black"/>
              <a:buNone/>
            </a:pPr>
            <a:r>
              <a:rPr lang="en-US" sz="3200" b="0" i="0" u="none" strike="noStrike" cap="none" dirty="0">
                <a:solidFill>
                  <a:srgbClr val="002060"/>
                </a:solidFill>
                <a:latin typeface="Montserrat Black"/>
                <a:ea typeface="Montserrat Black"/>
                <a:cs typeface="Montserrat Black"/>
                <a:sym typeface="Montserrat Black"/>
              </a:rPr>
              <a:t>IMAGE SEARCH SYSTEM FOR </a:t>
            </a:r>
            <a:br>
              <a:rPr lang="en-US" sz="3200" b="0" i="0" u="none" strike="noStrike" cap="none" dirty="0">
                <a:solidFill>
                  <a:srgbClr val="002060"/>
                </a:solidFill>
                <a:latin typeface="Montserrat Black"/>
                <a:ea typeface="Montserrat Black"/>
                <a:cs typeface="Montserrat Black"/>
                <a:sym typeface="Montserrat Black"/>
              </a:rPr>
            </a:br>
            <a:r>
              <a:rPr lang="en-US" sz="3200" b="0" i="0" u="none" strike="noStrike" cap="none" dirty="0">
                <a:solidFill>
                  <a:srgbClr val="002060"/>
                </a:solidFill>
                <a:latin typeface="Montserrat Black"/>
                <a:ea typeface="Montserrat Black"/>
                <a:cs typeface="Montserrat Black"/>
                <a:sym typeface="Montserrat Black"/>
              </a:rPr>
              <a:t>FRUIT RECOGNITION</a:t>
            </a:r>
            <a:endParaRPr sz="3200" b="0" i="0" u="none" strike="noStrike" cap="none" dirty="0">
              <a:solidFill>
                <a:srgbClr val="002060"/>
              </a:solidFill>
              <a:latin typeface="Montserrat Black"/>
              <a:ea typeface="Montserrat Black"/>
              <a:cs typeface="Montserrat Black"/>
              <a:sym typeface="Montserrat Black"/>
            </a:endParaRPr>
          </a:p>
        </p:txBody>
      </p:sp>
      <p:sp>
        <p:nvSpPr>
          <p:cNvPr id="93" name="Google Shape;93;p1"/>
          <p:cNvSpPr txBox="1"/>
          <p:nvPr/>
        </p:nvSpPr>
        <p:spPr>
          <a:xfrm>
            <a:off x="894412" y="1126425"/>
            <a:ext cx="1040317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172C"/>
              </a:buClr>
              <a:buSzPts val="2000"/>
              <a:buFont typeface="Montserrat Black"/>
              <a:buNone/>
            </a:pPr>
            <a:r>
              <a:rPr lang="en-US" sz="2000" b="0" i="0" u="none" strike="noStrike" cap="none">
                <a:solidFill>
                  <a:srgbClr val="0D172C"/>
                </a:solidFill>
                <a:latin typeface="Montserrat Black"/>
                <a:ea typeface="Montserrat Black"/>
                <a:cs typeface="Montserrat Black"/>
                <a:sym typeface="Montserrat Black"/>
              </a:rPr>
              <a:t>PROJECT REPORT</a:t>
            </a:r>
            <a:endParaRPr/>
          </a:p>
        </p:txBody>
      </p:sp>
      <p:sp>
        <p:nvSpPr>
          <p:cNvPr id="94" name="Google Shape;94;p1"/>
          <p:cNvSpPr txBox="1"/>
          <p:nvPr/>
        </p:nvSpPr>
        <p:spPr>
          <a:xfrm>
            <a:off x="347104" y="1557901"/>
            <a:ext cx="114978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48120"/>
              </a:buClr>
              <a:buSzPts val="2400"/>
              <a:buFont typeface="Montserrat Black"/>
              <a:buNone/>
            </a:pPr>
            <a:r>
              <a:rPr lang="en-US" sz="2400" dirty="0">
                <a:solidFill>
                  <a:srgbClr val="F48120"/>
                </a:solidFill>
                <a:latin typeface="Montserrat Black"/>
                <a:ea typeface="Montserrat Black"/>
                <a:cs typeface="Montserrat Black"/>
                <a:sym typeface="Montserrat Black"/>
              </a:rPr>
              <a:t>IS6104 </a:t>
            </a:r>
            <a:r>
              <a:rPr lang="en-US" sz="2400" b="0" i="0" u="none" strike="noStrike" cap="none" dirty="0">
                <a:solidFill>
                  <a:srgbClr val="F48120"/>
                </a:solidFill>
                <a:latin typeface="Montserrat Black"/>
                <a:ea typeface="Montserrat Black"/>
                <a:cs typeface="Montserrat Black"/>
                <a:sym typeface="Montserrat Black"/>
              </a:rPr>
              <a:t>– </a:t>
            </a:r>
            <a:r>
              <a:rPr lang="en-US" sz="2400" dirty="0">
                <a:solidFill>
                  <a:srgbClr val="F48120"/>
                </a:solidFill>
                <a:latin typeface="Montserrat Black"/>
                <a:ea typeface="Montserrat Black"/>
                <a:cs typeface="Montserrat Black"/>
                <a:sym typeface="Montserrat Black"/>
              </a:rPr>
              <a:t>MULTIMEDIA INFORMATION SYSTEMS </a:t>
            </a:r>
            <a:endParaRPr dirty="0"/>
          </a:p>
        </p:txBody>
      </p:sp>
      <p:grpSp>
        <p:nvGrpSpPr>
          <p:cNvPr id="95" name="Google Shape;95;p1"/>
          <p:cNvGrpSpPr/>
          <p:nvPr/>
        </p:nvGrpSpPr>
        <p:grpSpPr>
          <a:xfrm>
            <a:off x="1199212" y="4232955"/>
            <a:ext cx="4142615" cy="1268702"/>
            <a:chOff x="3062514" y="4618699"/>
            <a:chExt cx="6104458" cy="1125986"/>
          </a:xfrm>
        </p:grpSpPr>
        <p:grpSp>
          <p:nvGrpSpPr>
            <p:cNvPr id="96" name="Google Shape;96;p1"/>
            <p:cNvGrpSpPr/>
            <p:nvPr/>
          </p:nvGrpSpPr>
          <p:grpSpPr>
            <a:xfrm>
              <a:off x="3062514" y="4618699"/>
              <a:ext cx="6095999" cy="1125986"/>
              <a:chOff x="1073052" y="2941831"/>
              <a:chExt cx="3645147" cy="1139463"/>
            </a:xfrm>
          </p:grpSpPr>
          <p:sp>
            <p:nvSpPr>
              <p:cNvPr id="97" name="Google Shape;97;p1"/>
              <p:cNvSpPr/>
              <p:nvPr/>
            </p:nvSpPr>
            <p:spPr>
              <a:xfrm>
                <a:off x="1073052" y="3135085"/>
                <a:ext cx="3645147" cy="946209"/>
              </a:xfrm>
              <a:prstGeom prst="roundRect">
                <a:avLst>
                  <a:gd name="adj" fmla="val 12657"/>
                </a:avLst>
              </a:prstGeom>
              <a:noFill/>
              <a:ln w="381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8" name="Google Shape;98;p1"/>
              <p:cNvSpPr/>
              <p:nvPr/>
            </p:nvSpPr>
            <p:spPr>
              <a:xfrm>
                <a:off x="1551321" y="2941831"/>
                <a:ext cx="2698725" cy="390959"/>
              </a:xfrm>
              <a:prstGeom prst="roundRect">
                <a:avLst>
                  <a:gd name="adj" fmla="val 50000"/>
                </a:avLst>
              </a:prstGeom>
              <a:solidFill>
                <a:srgbClr val="FF8E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Montserrat"/>
                  <a:buNone/>
                </a:pPr>
                <a:r>
                  <a:rPr lang="en-US" sz="1800" b="1" i="1" u="none" strike="noStrike" cap="none">
                    <a:solidFill>
                      <a:srgbClr val="FFFFFF"/>
                    </a:solidFill>
                    <a:latin typeface="Montserrat"/>
                    <a:ea typeface="Montserrat"/>
                    <a:cs typeface="Montserrat"/>
                    <a:sym typeface="Montserrat"/>
                  </a:rPr>
                  <a:t>Instructor</a:t>
                </a:r>
                <a:endParaRPr sz="1800" b="0" i="1" u="none" strike="noStrike" cap="none">
                  <a:solidFill>
                    <a:srgbClr val="000000"/>
                  </a:solidFill>
                  <a:latin typeface="Montserrat"/>
                  <a:ea typeface="Montserrat"/>
                  <a:cs typeface="Montserrat"/>
                  <a:sym typeface="Montserrat"/>
                </a:endParaRPr>
              </a:p>
            </p:txBody>
          </p:sp>
        </p:grpSp>
        <p:sp>
          <p:nvSpPr>
            <p:cNvPr id="99" name="Google Shape;99;p1"/>
            <p:cNvSpPr txBox="1"/>
            <p:nvPr/>
          </p:nvSpPr>
          <p:spPr>
            <a:xfrm>
              <a:off x="3070972" y="5169395"/>
              <a:ext cx="6096000" cy="3277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A3560"/>
                </a:buClr>
                <a:buSzPts val="1800"/>
                <a:buFont typeface="Montserrat"/>
                <a:buNone/>
              </a:pPr>
              <a:r>
                <a:rPr lang="en-US" sz="1800" b="1" dirty="0">
                  <a:solidFill>
                    <a:srgbClr val="1A3560"/>
                  </a:solidFill>
                  <a:latin typeface="Montserrat"/>
                  <a:sym typeface="Montserrat"/>
                </a:rPr>
                <a:t>TS. Mai </a:t>
              </a:r>
              <a:r>
                <a:rPr lang="en-US" sz="1800" b="1" dirty="0" err="1">
                  <a:solidFill>
                    <a:srgbClr val="1A3560"/>
                  </a:solidFill>
                  <a:latin typeface="Montserrat"/>
                  <a:sym typeface="Montserrat"/>
                </a:rPr>
                <a:t>Tiến</a:t>
              </a:r>
              <a:r>
                <a:rPr lang="en-US" sz="1800" b="1" dirty="0">
                  <a:solidFill>
                    <a:srgbClr val="1A3560"/>
                  </a:solidFill>
                  <a:latin typeface="Montserrat"/>
                  <a:sym typeface="Montserrat"/>
                </a:rPr>
                <a:t> </a:t>
              </a:r>
              <a:r>
                <a:rPr lang="en-US" sz="1800" b="1" dirty="0" err="1">
                  <a:solidFill>
                    <a:srgbClr val="1A3560"/>
                  </a:solidFill>
                  <a:latin typeface="Montserrat"/>
                  <a:sym typeface="Montserrat"/>
                </a:rPr>
                <a:t>Dũng</a:t>
              </a:r>
              <a:endParaRPr dirty="0"/>
            </a:p>
          </p:txBody>
        </p:sp>
      </p:grpSp>
      <p:sp>
        <p:nvSpPr>
          <p:cNvPr id="100" name="Google Shape;10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a:t>
            </a:fld>
            <a:endParaRPr sz="1200" b="0" i="0" u="none" strike="noStrike" cap="none">
              <a:solidFill>
                <a:srgbClr val="888888"/>
              </a:solidFill>
              <a:latin typeface="Calibri"/>
              <a:ea typeface="Calibri"/>
              <a:cs typeface="Calibri"/>
              <a:sym typeface="Calibri"/>
            </a:endParaRPr>
          </a:p>
        </p:txBody>
      </p:sp>
      <p:grpSp>
        <p:nvGrpSpPr>
          <p:cNvPr id="101" name="Google Shape;101;p1"/>
          <p:cNvGrpSpPr/>
          <p:nvPr/>
        </p:nvGrpSpPr>
        <p:grpSpPr>
          <a:xfrm>
            <a:off x="6855167" y="4232953"/>
            <a:ext cx="4142615" cy="1268706"/>
            <a:chOff x="3062514" y="4618697"/>
            <a:chExt cx="6104458" cy="1125989"/>
          </a:xfrm>
        </p:grpSpPr>
        <p:grpSp>
          <p:nvGrpSpPr>
            <p:cNvPr id="102" name="Google Shape;102;p1"/>
            <p:cNvGrpSpPr/>
            <p:nvPr/>
          </p:nvGrpSpPr>
          <p:grpSpPr>
            <a:xfrm>
              <a:off x="3062514" y="4618697"/>
              <a:ext cx="6095999" cy="1125989"/>
              <a:chOff x="1073052" y="2941828"/>
              <a:chExt cx="3645147" cy="1139466"/>
            </a:xfrm>
          </p:grpSpPr>
          <p:sp>
            <p:nvSpPr>
              <p:cNvPr id="103" name="Google Shape;103;p1"/>
              <p:cNvSpPr/>
              <p:nvPr/>
            </p:nvSpPr>
            <p:spPr>
              <a:xfrm>
                <a:off x="1073052" y="3135085"/>
                <a:ext cx="3645147" cy="946209"/>
              </a:xfrm>
              <a:prstGeom prst="roundRect">
                <a:avLst>
                  <a:gd name="adj" fmla="val 12657"/>
                </a:avLst>
              </a:prstGeom>
              <a:noFill/>
              <a:ln w="381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 name="Google Shape;104;p1"/>
              <p:cNvSpPr/>
              <p:nvPr/>
            </p:nvSpPr>
            <p:spPr>
              <a:xfrm>
                <a:off x="1551321" y="2941828"/>
                <a:ext cx="2698725" cy="390960"/>
              </a:xfrm>
              <a:prstGeom prst="roundRect">
                <a:avLst>
                  <a:gd name="adj" fmla="val 50000"/>
                </a:avLst>
              </a:prstGeom>
              <a:solidFill>
                <a:srgbClr val="FF8E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Montserrat"/>
                  <a:buNone/>
                </a:pPr>
                <a:r>
                  <a:rPr lang="en-US" sz="1800" b="1" i="1" u="none" strike="noStrike" cap="none">
                    <a:solidFill>
                      <a:srgbClr val="FFFFFF"/>
                    </a:solidFill>
                    <a:latin typeface="Montserrat"/>
                    <a:ea typeface="Montserrat"/>
                    <a:cs typeface="Montserrat"/>
                    <a:sym typeface="Montserrat"/>
                  </a:rPr>
                  <a:t>Students</a:t>
                </a:r>
                <a:endParaRPr sz="1800" b="0" i="1" u="none" strike="noStrike" cap="none">
                  <a:solidFill>
                    <a:srgbClr val="000000"/>
                  </a:solidFill>
                  <a:latin typeface="Montserrat"/>
                  <a:ea typeface="Montserrat"/>
                  <a:cs typeface="Montserrat"/>
                  <a:sym typeface="Montserrat"/>
                </a:endParaRPr>
              </a:p>
            </p:txBody>
          </p:sp>
        </p:grpSp>
        <p:sp>
          <p:nvSpPr>
            <p:cNvPr id="105" name="Google Shape;105;p1"/>
            <p:cNvSpPr txBox="1"/>
            <p:nvPr/>
          </p:nvSpPr>
          <p:spPr>
            <a:xfrm>
              <a:off x="3070972" y="5074161"/>
              <a:ext cx="6096000" cy="573600"/>
            </a:xfrm>
            <a:prstGeom prst="rect">
              <a:avLst/>
            </a:prstGeom>
            <a:noFill/>
            <a:ln>
              <a:noFill/>
            </a:ln>
          </p:spPr>
          <p:txBody>
            <a:bodyPr spcFirstLastPara="1" wrap="square" lIns="91425" tIns="45700" rIns="91425" bIns="45700" anchor="t" anchorCtr="0">
              <a:spAutoFit/>
            </a:bodyPr>
            <a:lstStyle/>
            <a:p>
              <a:pPr lvl="0" algn="ctr">
                <a:buClr>
                  <a:srgbClr val="1A3560"/>
                </a:buClr>
                <a:buSzPts val="1800"/>
              </a:pPr>
              <a:r>
                <a:rPr lang="en-US" sz="1800" b="1" dirty="0" err="1">
                  <a:solidFill>
                    <a:srgbClr val="1A3560"/>
                  </a:solidFill>
                  <a:latin typeface="Montserrat"/>
                  <a:ea typeface="Montserrat"/>
                  <a:cs typeface="Montserrat"/>
                  <a:sym typeface="Montserrat"/>
                </a:rPr>
                <a:t>Trần</a:t>
              </a:r>
              <a:r>
                <a:rPr lang="en-US" sz="1800" b="1" dirty="0">
                  <a:solidFill>
                    <a:srgbClr val="1A3560"/>
                  </a:solidFill>
                  <a:latin typeface="Montserrat"/>
                  <a:ea typeface="Montserrat"/>
                  <a:cs typeface="Montserrat"/>
                  <a:sym typeface="Montserrat"/>
                </a:rPr>
                <a:t> </a:t>
              </a:r>
              <a:r>
                <a:rPr lang="en-US" sz="1800" b="1" dirty="0" err="1">
                  <a:solidFill>
                    <a:srgbClr val="1A3560"/>
                  </a:solidFill>
                  <a:latin typeface="Montserrat"/>
                  <a:ea typeface="Montserrat"/>
                  <a:cs typeface="Montserrat"/>
                  <a:sym typeface="Montserrat"/>
                </a:rPr>
                <a:t>Hữu</a:t>
              </a:r>
              <a:r>
                <a:rPr lang="en-US" sz="1800" b="1" dirty="0">
                  <a:solidFill>
                    <a:srgbClr val="1A3560"/>
                  </a:solidFill>
                  <a:latin typeface="Montserrat"/>
                  <a:ea typeface="Montserrat"/>
                  <a:cs typeface="Montserrat"/>
                  <a:sym typeface="Montserrat"/>
                </a:rPr>
                <a:t> </a:t>
              </a:r>
              <a:r>
                <a:rPr lang="en-US" sz="1800" b="1" dirty="0" err="1">
                  <a:solidFill>
                    <a:srgbClr val="1A3560"/>
                  </a:solidFill>
                  <a:latin typeface="Montserrat"/>
                  <a:ea typeface="Montserrat"/>
                  <a:cs typeface="Montserrat"/>
                  <a:sym typeface="Montserrat"/>
                </a:rPr>
                <a:t>Phát</a:t>
              </a:r>
              <a:r>
                <a:rPr lang="en-US" sz="1800" b="1" dirty="0">
                  <a:solidFill>
                    <a:srgbClr val="1A3560"/>
                  </a:solidFill>
                  <a:latin typeface="Montserrat"/>
                  <a:ea typeface="Montserrat"/>
                  <a:cs typeface="Montserrat"/>
                  <a:sym typeface="Montserrat"/>
                </a:rPr>
                <a:t>-</a:t>
              </a:r>
              <a:r>
                <a:rPr lang="en-US" sz="1800" b="1" i="0" u="none" strike="noStrike" cap="none" dirty="0">
                  <a:solidFill>
                    <a:srgbClr val="1A3560"/>
                  </a:solidFill>
                  <a:latin typeface="Montserrat"/>
                  <a:ea typeface="Montserrat"/>
                  <a:cs typeface="Montserrat"/>
                  <a:sym typeface="Montserrat"/>
                </a:rPr>
                <a:t> </a:t>
              </a:r>
              <a:r>
                <a:rPr lang="en-US" sz="1800" b="1" dirty="0">
                  <a:solidFill>
                    <a:srgbClr val="1A3560"/>
                  </a:solidFill>
                  <a:latin typeface="Montserrat"/>
                  <a:ea typeface="Montserrat"/>
                  <a:cs typeface="Montserrat"/>
                  <a:sym typeface="Montserrat"/>
                </a:rPr>
                <a:t>230104007</a:t>
              </a:r>
              <a:endParaRPr dirty="0"/>
            </a:p>
            <a:p>
              <a:pPr marL="0" marR="0" lvl="0" indent="0" algn="ctr" rtl="0">
                <a:spcBef>
                  <a:spcPts val="0"/>
                </a:spcBef>
                <a:spcAft>
                  <a:spcPts val="0"/>
                </a:spcAft>
                <a:buNone/>
              </a:pPr>
              <a:r>
                <a:rPr lang="en-US" sz="1800" b="1" dirty="0">
                  <a:solidFill>
                    <a:srgbClr val="1A3560"/>
                  </a:solidFill>
                  <a:latin typeface="Montserrat"/>
                  <a:ea typeface="Montserrat"/>
                  <a:cs typeface="Montserrat"/>
                  <a:sym typeface="Montserrat"/>
                </a:rPr>
                <a:t>Lê </a:t>
              </a:r>
              <a:r>
                <a:rPr lang="en-US" sz="1800" b="1" dirty="0" err="1">
                  <a:solidFill>
                    <a:srgbClr val="1A3560"/>
                  </a:solidFill>
                  <a:latin typeface="Montserrat"/>
                  <a:ea typeface="Montserrat"/>
                  <a:cs typeface="Montserrat"/>
                  <a:sym typeface="Montserrat"/>
                </a:rPr>
                <a:t>Võ</a:t>
              </a:r>
              <a:r>
                <a:rPr lang="en-US" sz="1800" b="1" dirty="0">
                  <a:solidFill>
                    <a:srgbClr val="1A3560"/>
                  </a:solidFill>
                  <a:latin typeface="Montserrat"/>
                  <a:ea typeface="Montserrat"/>
                  <a:cs typeface="Montserrat"/>
                  <a:sym typeface="Montserrat"/>
                </a:rPr>
                <a:t> </a:t>
              </a:r>
              <a:r>
                <a:rPr lang="en-US" sz="1800" b="1" dirty="0" err="1">
                  <a:solidFill>
                    <a:srgbClr val="1A3560"/>
                  </a:solidFill>
                  <a:latin typeface="Montserrat"/>
                  <a:ea typeface="Montserrat"/>
                  <a:cs typeface="Montserrat"/>
                  <a:sym typeface="Montserrat"/>
                </a:rPr>
                <a:t>Đình</a:t>
              </a:r>
              <a:r>
                <a:rPr lang="en-US" sz="1800" b="1" dirty="0">
                  <a:solidFill>
                    <a:srgbClr val="1A3560"/>
                  </a:solidFill>
                  <a:latin typeface="Montserrat"/>
                  <a:ea typeface="Montserrat"/>
                  <a:cs typeface="Montserrat"/>
                  <a:sym typeface="Montserrat"/>
                </a:rPr>
                <a:t> Kha</a:t>
              </a:r>
              <a:r>
                <a:rPr lang="en-US" sz="1800" b="1" i="0" u="none" strike="noStrike" cap="none" dirty="0">
                  <a:solidFill>
                    <a:srgbClr val="1A3560"/>
                  </a:solidFill>
                  <a:latin typeface="Montserrat"/>
                  <a:ea typeface="Montserrat"/>
                  <a:cs typeface="Montserrat"/>
                  <a:sym typeface="Montserrat"/>
                </a:rPr>
                <a:t> </a:t>
              </a:r>
              <a:r>
                <a:rPr lang="en-US" sz="1800" b="1" dirty="0">
                  <a:solidFill>
                    <a:srgbClr val="1A3560"/>
                  </a:solidFill>
                  <a:latin typeface="Montserrat"/>
                  <a:ea typeface="Montserrat"/>
                  <a:cs typeface="Montserrat"/>
                  <a:sym typeface="Montserrat"/>
                </a:rPr>
                <a:t>- 18520872</a:t>
              </a:r>
              <a:endParaRPr dirty="0"/>
            </a:p>
          </p:txBody>
        </p:sp>
      </p:grpSp>
      <p:sp>
        <p:nvSpPr>
          <p:cNvPr id="106" name="Google Shape;106;p1"/>
          <p:cNvSpPr txBox="1"/>
          <p:nvPr/>
        </p:nvSpPr>
        <p:spPr>
          <a:xfrm>
            <a:off x="900990" y="2133396"/>
            <a:ext cx="10403174"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D172C"/>
              </a:buClr>
              <a:buSzPts val="2000"/>
              <a:buFont typeface="Montserrat Black"/>
              <a:buNone/>
            </a:pPr>
            <a:r>
              <a:rPr lang="en-US" sz="2000" b="0" i="0" u="sng" strike="noStrike" cap="none">
                <a:solidFill>
                  <a:srgbClr val="0D172C"/>
                </a:solidFill>
                <a:latin typeface="Montserrat Black"/>
                <a:ea typeface="Montserrat Black"/>
                <a:cs typeface="Montserrat Black"/>
                <a:sym typeface="Montserrat Black"/>
              </a:rPr>
              <a:t>TOPIC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10</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3785611"/>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Technology</a:t>
            </a: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444500" lvl="0" indent="-342900">
              <a:lnSpc>
                <a:spcPct val="150000"/>
              </a:lnSpc>
              <a:buClr>
                <a:srgbClr val="0D172C"/>
              </a:buClr>
              <a:buSzPts val="2000"/>
              <a:buFont typeface="Arial" panose="020B0604020202020204" pitchFamily="34" charset="0"/>
              <a:buChar char="•"/>
            </a:pPr>
            <a:r>
              <a:rPr lang="en-US" sz="2000" b="1" dirty="0">
                <a:solidFill>
                  <a:srgbClr val="0D172C"/>
                </a:solidFill>
                <a:latin typeface="Montserrat"/>
                <a:ea typeface="Montserrat"/>
                <a:cs typeface="Montserrat"/>
                <a:sym typeface="Montserrat"/>
              </a:rPr>
              <a:t>ReactJS</a:t>
            </a:r>
            <a:r>
              <a:rPr lang="en-US" sz="2000" dirty="0">
                <a:solidFill>
                  <a:srgbClr val="0D172C"/>
                </a:solidFill>
                <a:latin typeface="Montserrat"/>
                <a:ea typeface="Montserrat"/>
                <a:cs typeface="Montserrat"/>
                <a:sym typeface="Montserrat"/>
              </a:rPr>
              <a:t>: A JavaScript library for building user interfaces</a:t>
            </a:r>
          </a:p>
          <a:p>
            <a:pPr marL="444500" lvl="0" indent="-342900">
              <a:lnSpc>
                <a:spcPct val="150000"/>
              </a:lnSpc>
              <a:buClr>
                <a:srgbClr val="0D172C"/>
              </a:buClr>
              <a:buSzPts val="2000"/>
              <a:buFont typeface="Arial" panose="020B0604020202020204" pitchFamily="34" charset="0"/>
              <a:buChar char="•"/>
            </a:pPr>
            <a:r>
              <a:rPr lang="en-US" sz="2000" b="1" dirty="0">
                <a:solidFill>
                  <a:srgbClr val="0D172C"/>
                </a:solidFill>
                <a:latin typeface="Montserrat"/>
                <a:ea typeface="Montserrat"/>
                <a:cs typeface="Montserrat"/>
                <a:sym typeface="Montserrat"/>
              </a:rPr>
              <a:t>TypeScript</a:t>
            </a:r>
            <a:r>
              <a:rPr lang="en-US" sz="2000" dirty="0">
                <a:solidFill>
                  <a:srgbClr val="0D172C"/>
                </a:solidFill>
                <a:latin typeface="Montserrat"/>
                <a:ea typeface="Montserrat"/>
                <a:cs typeface="Montserrat"/>
                <a:sym typeface="Montserrat"/>
              </a:rPr>
              <a:t>: A statically typed programming language for JavaScript</a:t>
            </a:r>
          </a:p>
          <a:p>
            <a:pPr marL="444500" lvl="0" indent="-342900">
              <a:lnSpc>
                <a:spcPct val="150000"/>
              </a:lnSpc>
              <a:buClr>
                <a:srgbClr val="0D172C"/>
              </a:buClr>
              <a:buSzPts val="2000"/>
              <a:buFont typeface="Arial" panose="020B0604020202020204" pitchFamily="34" charset="0"/>
              <a:buChar char="•"/>
            </a:pPr>
            <a:r>
              <a:rPr lang="en-US" sz="2000" b="1" dirty="0">
                <a:solidFill>
                  <a:srgbClr val="0D172C"/>
                </a:solidFill>
                <a:latin typeface="Montserrat"/>
                <a:ea typeface="Montserrat"/>
                <a:cs typeface="Montserrat"/>
                <a:sym typeface="Montserrat"/>
              </a:rPr>
              <a:t>Developing Search Interface</a:t>
            </a:r>
            <a:r>
              <a:rPr lang="en-US" sz="2000" dirty="0">
                <a:solidFill>
                  <a:srgbClr val="0D172C"/>
                </a:solidFill>
                <a:latin typeface="Montserrat"/>
                <a:ea typeface="Montserrat"/>
                <a:cs typeface="Montserrat"/>
                <a:sym typeface="Montserrat"/>
              </a:rPr>
              <a:t>: Builds an image search interface, ensuring smooth and efficient user interaction</a:t>
            </a:r>
            <a:endParaRPr lang="fr-FR" sz="2000" dirty="0">
              <a:solidFill>
                <a:srgbClr val="0D172C"/>
              </a:solidFill>
              <a:latin typeface="Montserrat"/>
              <a:ea typeface="Montserrat"/>
              <a:cs typeface="Montserrat"/>
              <a:sym typeface="Montserrat"/>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0522" y="2469268"/>
            <a:ext cx="2063927" cy="1031964"/>
          </a:xfrm>
          <a:prstGeom prst="rect">
            <a:avLst/>
          </a:prstGeom>
        </p:spPr>
      </p:pic>
    </p:spTree>
    <p:extLst>
      <p:ext uri="{BB962C8B-B14F-4D97-AF65-F5344CB8AC3E}">
        <p14:creationId xmlns:p14="http://schemas.microsoft.com/office/powerpoint/2010/main" val="3896205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11</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1938952"/>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Indexing</a:t>
            </a:r>
          </a:p>
          <a:p>
            <a:pPr marL="101600" lvl="0">
              <a:lnSpc>
                <a:spcPct val="150000"/>
              </a:lnSpc>
              <a:buClr>
                <a:srgbClr val="0D172C"/>
              </a:buClr>
              <a:buSzPts val="2000"/>
            </a:pPr>
            <a:r>
              <a:rPr lang="fr-FR" sz="2000" b="1" dirty="0" err="1">
                <a:solidFill>
                  <a:srgbClr val="0D172C"/>
                </a:solidFill>
                <a:latin typeface="Montserrat"/>
                <a:ea typeface="Montserrat"/>
                <a:cs typeface="Montserrat"/>
                <a:sym typeface="Montserrat"/>
              </a:rPr>
              <a:t>Btree</a:t>
            </a:r>
            <a:endParaRPr lang="fr-FR" sz="2000" b="1" dirty="0">
              <a:solidFill>
                <a:srgbClr val="0D172C"/>
              </a:solidFill>
              <a:latin typeface="Montserrat"/>
              <a:ea typeface="Montserrat"/>
              <a:cs typeface="Montserrat"/>
              <a:sym typeface="Montserrat"/>
            </a:endParaRPr>
          </a:p>
          <a:p>
            <a:pPr marL="101600" lvl="0">
              <a:lnSpc>
                <a:spcPct val="150000"/>
              </a:lnSpc>
              <a:buClr>
                <a:srgbClr val="0D172C"/>
              </a:buClr>
              <a:buSzPts val="2000"/>
            </a:pPr>
            <a:r>
              <a:rPr lang="en-US" sz="2000" dirty="0">
                <a:solidFill>
                  <a:srgbClr val="0D172C"/>
                </a:solidFill>
                <a:latin typeface="Montserrat"/>
                <a:ea typeface="Montserrat"/>
                <a:cs typeface="Montserrat"/>
                <a:sym typeface="Montserrat"/>
              </a:rPr>
              <a:t>Tree Structure: Enhances query speed by reducing disk access times</a:t>
            </a: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p:txBody>
      </p:sp>
      <p:pic>
        <p:nvPicPr>
          <p:cNvPr id="1026" name="Picture 2">
            <a:extLst>
              <a:ext uri="{FF2B5EF4-FFF2-40B4-BE49-F238E27FC236}">
                <a16:creationId xmlns:a16="http://schemas.microsoft.com/office/drawing/2014/main" id="{8D91E6B5-8DAB-0D13-15F9-8DD283ACA51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74" t="4145" r="3759" b="6348"/>
          <a:stretch/>
        </p:blipFill>
        <p:spPr bwMode="auto">
          <a:xfrm>
            <a:off x="1514100" y="3429000"/>
            <a:ext cx="4466822" cy="285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421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12</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1015622"/>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Implementation</a:t>
            </a:r>
          </a:p>
          <a:p>
            <a:pPr marL="101600" lvl="0">
              <a:lnSpc>
                <a:spcPct val="150000"/>
              </a:lnSpc>
              <a:buClr>
                <a:srgbClr val="0D172C"/>
              </a:buClr>
              <a:buSzPts val="2000"/>
            </a:pPr>
            <a:r>
              <a:rPr lang="fr-FR" sz="2000" b="1" dirty="0" err="1">
                <a:solidFill>
                  <a:srgbClr val="0D172C"/>
                </a:solidFill>
                <a:latin typeface="Montserrat"/>
                <a:ea typeface="Montserrat"/>
                <a:cs typeface="Montserrat"/>
                <a:sym typeface="Montserrat"/>
              </a:rPr>
              <a:t>Btree</a:t>
            </a:r>
            <a:endParaRPr lang="fr-FR" sz="2000" b="1" dirty="0">
              <a:solidFill>
                <a:srgbClr val="0D172C"/>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550D4595-1E0E-2F99-3040-384C03F04E8F}"/>
              </a:ext>
            </a:extLst>
          </p:cNvPr>
          <p:cNvPicPr>
            <a:picLocks noChangeAspect="1"/>
          </p:cNvPicPr>
          <p:nvPr/>
        </p:nvPicPr>
        <p:blipFill>
          <a:blip r:embed="rId6"/>
          <a:stretch>
            <a:fillRect/>
          </a:stretch>
        </p:blipFill>
        <p:spPr>
          <a:xfrm>
            <a:off x="831745" y="3289321"/>
            <a:ext cx="7128031" cy="2528824"/>
          </a:xfrm>
          <a:prstGeom prst="rect">
            <a:avLst/>
          </a:prstGeom>
        </p:spPr>
      </p:pic>
    </p:spTree>
    <p:extLst>
      <p:ext uri="{BB962C8B-B14F-4D97-AF65-F5344CB8AC3E}">
        <p14:creationId xmlns:p14="http://schemas.microsoft.com/office/powerpoint/2010/main" val="60774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13</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2400617"/>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Indexing</a:t>
            </a:r>
          </a:p>
          <a:p>
            <a:pPr marL="101600" lvl="0">
              <a:lnSpc>
                <a:spcPct val="150000"/>
              </a:lnSpc>
              <a:buClr>
                <a:srgbClr val="0D172C"/>
              </a:buClr>
              <a:buSzPts val="2000"/>
            </a:pPr>
            <a:r>
              <a:rPr lang="fr-FR" sz="2000" b="1" dirty="0" err="1">
                <a:solidFill>
                  <a:srgbClr val="0D172C"/>
                </a:solidFill>
                <a:latin typeface="Montserrat"/>
                <a:ea typeface="Montserrat"/>
                <a:cs typeface="Montserrat"/>
                <a:sym typeface="Montserrat"/>
              </a:rPr>
              <a:t>Hashed</a:t>
            </a:r>
            <a:endParaRPr lang="fr-FR" sz="2000" b="1" dirty="0">
              <a:solidFill>
                <a:srgbClr val="0D172C"/>
              </a:solidFill>
              <a:latin typeface="Montserrat"/>
              <a:ea typeface="Montserrat"/>
              <a:cs typeface="Montserrat"/>
              <a:sym typeface="Montserrat"/>
            </a:endParaRPr>
          </a:p>
          <a:p>
            <a:pPr marL="101600" lvl="0">
              <a:lnSpc>
                <a:spcPct val="150000"/>
              </a:lnSpc>
              <a:buClr>
                <a:srgbClr val="0D172C"/>
              </a:buClr>
              <a:buSzPts val="2000"/>
            </a:pPr>
            <a:r>
              <a:rPr lang="en-US" sz="2000" dirty="0">
                <a:solidFill>
                  <a:srgbClr val="0D172C"/>
                </a:solidFill>
                <a:latin typeface="Montserrat"/>
                <a:ea typeface="Montserrat"/>
                <a:cs typeface="Montserrat"/>
                <a:sym typeface="Montserrat"/>
              </a:rPr>
              <a:t>Data Hashing: Converts values into hash codes for quick searches.</a:t>
            </a:r>
          </a:p>
          <a:p>
            <a:pPr marL="101600" lvl="0">
              <a:lnSpc>
                <a:spcPct val="150000"/>
              </a:lnSpc>
              <a:buClr>
                <a:srgbClr val="0D172C"/>
              </a:buClr>
              <a:buSzPts val="2000"/>
            </a:pPr>
            <a:r>
              <a:rPr lang="en-US" sz="2000" dirty="0">
                <a:solidFill>
                  <a:srgbClr val="0D172C"/>
                </a:solidFill>
                <a:latin typeface="Montserrat"/>
                <a:ea typeface="Montserrat"/>
                <a:cs typeface="Montserrat"/>
                <a:sym typeface="Montserrat"/>
              </a:rPr>
              <a:t>Advantages: Extremely fast query speeds for exact value matches.</a:t>
            </a: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501" y="3610207"/>
            <a:ext cx="4190499" cy="2636565"/>
          </a:xfrm>
          <a:prstGeom prst="rect">
            <a:avLst/>
          </a:prstGeom>
        </p:spPr>
      </p:pic>
    </p:spTree>
    <p:extLst>
      <p:ext uri="{BB962C8B-B14F-4D97-AF65-F5344CB8AC3E}">
        <p14:creationId xmlns:p14="http://schemas.microsoft.com/office/powerpoint/2010/main" val="3960731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14</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1015622"/>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Implementation</a:t>
            </a:r>
          </a:p>
          <a:p>
            <a:pPr marL="101600" lvl="0">
              <a:lnSpc>
                <a:spcPct val="150000"/>
              </a:lnSpc>
              <a:buClr>
                <a:srgbClr val="0D172C"/>
              </a:buClr>
              <a:buSzPts val="2000"/>
            </a:pPr>
            <a:r>
              <a:rPr lang="fr-FR" sz="2000" b="1" dirty="0" err="1">
                <a:solidFill>
                  <a:srgbClr val="0D172C"/>
                </a:solidFill>
                <a:latin typeface="Montserrat"/>
                <a:ea typeface="Montserrat"/>
                <a:cs typeface="Montserrat"/>
                <a:sym typeface="Montserrat"/>
              </a:rPr>
              <a:t>Hashed</a:t>
            </a:r>
            <a:endParaRPr lang="fr-FR" sz="2000" b="1" dirty="0">
              <a:solidFill>
                <a:srgbClr val="0D172C"/>
              </a:solidFill>
              <a:latin typeface="Montserrat"/>
              <a:ea typeface="Montserrat"/>
              <a:cs typeface="Montserrat"/>
              <a:sym typeface="Montserrat"/>
            </a:endParaRPr>
          </a:p>
        </p:txBody>
      </p:sp>
      <p:pic>
        <p:nvPicPr>
          <p:cNvPr id="2" name="Picture 1">
            <a:extLst>
              <a:ext uri="{FF2B5EF4-FFF2-40B4-BE49-F238E27FC236}">
                <a16:creationId xmlns:a16="http://schemas.microsoft.com/office/drawing/2014/main" id="{AEC77573-6D99-87DB-CD4C-D708D89799F4}"/>
              </a:ext>
            </a:extLst>
          </p:cNvPr>
          <p:cNvPicPr>
            <a:picLocks noChangeAspect="1"/>
          </p:cNvPicPr>
          <p:nvPr/>
        </p:nvPicPr>
        <p:blipFill>
          <a:blip r:embed="rId6"/>
          <a:stretch>
            <a:fillRect/>
          </a:stretch>
        </p:blipFill>
        <p:spPr>
          <a:xfrm>
            <a:off x="792353" y="3177271"/>
            <a:ext cx="7355451" cy="2283749"/>
          </a:xfrm>
          <a:prstGeom prst="rect">
            <a:avLst/>
          </a:prstGeom>
        </p:spPr>
      </p:pic>
    </p:spTree>
    <p:extLst>
      <p:ext uri="{BB962C8B-B14F-4D97-AF65-F5344CB8AC3E}">
        <p14:creationId xmlns:p14="http://schemas.microsoft.com/office/powerpoint/2010/main" val="397586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15</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553957"/>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fr-FR" sz="2000" b="1" dirty="0">
                <a:solidFill>
                  <a:srgbClr val="0D172C"/>
                </a:solidFill>
                <a:latin typeface="Montserrat"/>
                <a:ea typeface="Montserrat"/>
                <a:cs typeface="Montserrat"/>
                <a:sym typeface="Montserrat"/>
              </a:rPr>
              <a:t>UI</a:t>
            </a:r>
          </a:p>
        </p:txBody>
      </p:sp>
      <p:pic>
        <p:nvPicPr>
          <p:cNvPr id="3" name="Picture 2">
            <a:extLst>
              <a:ext uri="{FF2B5EF4-FFF2-40B4-BE49-F238E27FC236}">
                <a16:creationId xmlns:a16="http://schemas.microsoft.com/office/drawing/2014/main" id="{97C39F0C-9FB5-C71B-C448-2DE6BB3C29C8}"/>
              </a:ext>
            </a:extLst>
          </p:cNvPr>
          <p:cNvPicPr>
            <a:picLocks noChangeAspect="1"/>
          </p:cNvPicPr>
          <p:nvPr/>
        </p:nvPicPr>
        <p:blipFill>
          <a:blip r:embed="rId6"/>
          <a:stretch>
            <a:fillRect/>
          </a:stretch>
        </p:blipFill>
        <p:spPr>
          <a:xfrm>
            <a:off x="586802" y="2246924"/>
            <a:ext cx="7852348" cy="3906941"/>
          </a:xfrm>
          <a:prstGeom prst="rect">
            <a:avLst/>
          </a:prstGeom>
        </p:spPr>
      </p:pic>
    </p:spTree>
    <p:extLst>
      <p:ext uri="{BB962C8B-B14F-4D97-AF65-F5344CB8AC3E}">
        <p14:creationId xmlns:p14="http://schemas.microsoft.com/office/powerpoint/2010/main" val="194584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16</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553957"/>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fr-FR" sz="2000" b="1" dirty="0">
                <a:solidFill>
                  <a:srgbClr val="0D172C"/>
                </a:solidFill>
                <a:latin typeface="Montserrat"/>
                <a:ea typeface="Montserrat"/>
                <a:cs typeface="Montserrat"/>
                <a:sym typeface="Montserrat"/>
              </a:rPr>
              <a:t>UI</a:t>
            </a:r>
          </a:p>
        </p:txBody>
      </p:sp>
      <p:pic>
        <p:nvPicPr>
          <p:cNvPr id="2" name="Picture 1">
            <a:extLst>
              <a:ext uri="{FF2B5EF4-FFF2-40B4-BE49-F238E27FC236}">
                <a16:creationId xmlns:a16="http://schemas.microsoft.com/office/drawing/2014/main" id="{91B5F319-0316-5B72-8DF8-8A960470BDCC}"/>
              </a:ext>
            </a:extLst>
          </p:cNvPr>
          <p:cNvPicPr>
            <a:picLocks noChangeAspect="1"/>
          </p:cNvPicPr>
          <p:nvPr/>
        </p:nvPicPr>
        <p:blipFill>
          <a:blip r:embed="rId6"/>
          <a:stretch>
            <a:fillRect/>
          </a:stretch>
        </p:blipFill>
        <p:spPr>
          <a:xfrm>
            <a:off x="627998" y="2334607"/>
            <a:ext cx="8077679" cy="3780443"/>
          </a:xfrm>
          <a:prstGeom prst="rect">
            <a:avLst/>
          </a:prstGeom>
        </p:spPr>
      </p:pic>
    </p:spTree>
    <p:extLst>
      <p:ext uri="{BB962C8B-B14F-4D97-AF65-F5344CB8AC3E}">
        <p14:creationId xmlns:p14="http://schemas.microsoft.com/office/powerpoint/2010/main" val="1814810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19"/>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285" name="Google Shape;285;p19"/>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grpSp>
        <p:nvGrpSpPr>
          <p:cNvPr id="286" name="Google Shape;286;p19"/>
          <p:cNvGrpSpPr/>
          <p:nvPr/>
        </p:nvGrpSpPr>
        <p:grpSpPr>
          <a:xfrm>
            <a:off x="-1" y="301366"/>
            <a:ext cx="12192001" cy="742950"/>
            <a:chOff x="-1" y="301366"/>
            <a:chExt cx="12192001" cy="742950"/>
          </a:xfrm>
        </p:grpSpPr>
        <p:pic>
          <p:nvPicPr>
            <p:cNvPr id="287" name="Google Shape;287;p19"/>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288" name="Google Shape;288;p19"/>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289" name="Google Shape;289;p19"/>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90" name="Google Shape;29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17</a:t>
            </a:fld>
            <a:endParaRPr sz="1200" b="0" i="0" u="none" strike="noStrike" cap="none">
              <a:solidFill>
                <a:srgbClr val="888888"/>
              </a:solidFill>
              <a:latin typeface="Calibri"/>
              <a:ea typeface="Calibri"/>
              <a:cs typeface="Calibri"/>
              <a:sym typeface="Calibri"/>
            </a:endParaRPr>
          </a:p>
        </p:txBody>
      </p:sp>
      <p:pic>
        <p:nvPicPr>
          <p:cNvPr id="291" name="Google Shape;291;p19" descr="Icon&#10;&#10;Description automatically generated"/>
          <p:cNvPicPr preferRelativeResize="0"/>
          <p:nvPr/>
        </p:nvPicPr>
        <p:blipFill rotWithShape="1">
          <a:blip r:embed="rId6">
            <a:alphaModFix/>
          </a:blip>
          <a:srcRect/>
          <a:stretch/>
        </p:blipFill>
        <p:spPr>
          <a:xfrm>
            <a:off x="4708473" y="2041473"/>
            <a:ext cx="2775054" cy="2775054"/>
          </a:xfrm>
          <a:prstGeom prst="rect">
            <a:avLst/>
          </a:prstGeom>
          <a:noFill/>
          <a:ln>
            <a:noFill/>
          </a:ln>
        </p:spPr>
      </p:pic>
      <p:sp>
        <p:nvSpPr>
          <p:cNvPr id="292" name="Google Shape;292;p19"/>
          <p:cNvSpPr txBox="1"/>
          <p:nvPr/>
        </p:nvSpPr>
        <p:spPr>
          <a:xfrm>
            <a:off x="2614547" y="411231"/>
            <a:ext cx="77010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b="0" i="0" u="none" strike="noStrike" cap="none">
                <a:solidFill>
                  <a:srgbClr val="0D172C"/>
                </a:solidFill>
                <a:latin typeface="Montserrat Black"/>
                <a:ea typeface="Montserrat Black"/>
                <a:cs typeface="Montserrat Black"/>
                <a:sym typeface="Montserrat Black"/>
              </a:rPr>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12" name="Google Shape;112;p2"/>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sp>
        <p:nvSpPr>
          <p:cNvPr id="113" name="Google Shape;113;p2"/>
          <p:cNvSpPr txBox="1"/>
          <p:nvPr/>
        </p:nvSpPr>
        <p:spPr>
          <a:xfrm>
            <a:off x="2614547" y="411231"/>
            <a:ext cx="77010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b="0" i="0" u="none" strike="noStrike" cap="none">
                <a:solidFill>
                  <a:srgbClr val="0D172C"/>
                </a:solidFill>
                <a:latin typeface="Montserrat Black"/>
                <a:ea typeface="Montserrat Black"/>
                <a:cs typeface="Montserrat Black"/>
                <a:sym typeface="Montserrat Black"/>
              </a:rPr>
              <a:t>CONTENTS</a:t>
            </a:r>
            <a:endParaRPr sz="2800" b="0" i="0" u="none" strike="noStrike" cap="none">
              <a:solidFill>
                <a:srgbClr val="0D172C"/>
              </a:solidFill>
              <a:latin typeface="Montserrat Black"/>
              <a:ea typeface="Montserrat Black"/>
              <a:cs typeface="Montserrat Black"/>
              <a:sym typeface="Montserrat Black"/>
            </a:endParaRPr>
          </a:p>
        </p:txBody>
      </p:sp>
      <p:grpSp>
        <p:nvGrpSpPr>
          <p:cNvPr id="114" name="Google Shape;114;p2"/>
          <p:cNvGrpSpPr/>
          <p:nvPr/>
        </p:nvGrpSpPr>
        <p:grpSpPr>
          <a:xfrm>
            <a:off x="-1" y="301366"/>
            <a:ext cx="12192001" cy="742950"/>
            <a:chOff x="-1" y="301366"/>
            <a:chExt cx="12192001" cy="742950"/>
          </a:xfrm>
        </p:grpSpPr>
        <p:pic>
          <p:nvPicPr>
            <p:cNvPr id="115" name="Google Shape;115;p2"/>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116" name="Google Shape;116;p2"/>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117" name="Google Shape;117;p2"/>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18" name="Google Shape;1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2</a:t>
            </a:fld>
            <a:endParaRPr sz="1200" b="0" i="0" u="none" strike="noStrike" cap="none">
              <a:solidFill>
                <a:srgbClr val="888888"/>
              </a:solidFill>
              <a:latin typeface="Calibri"/>
              <a:ea typeface="Calibri"/>
              <a:cs typeface="Calibri"/>
              <a:sym typeface="Calibri"/>
            </a:endParaRPr>
          </a:p>
        </p:txBody>
      </p:sp>
      <p:sp>
        <p:nvSpPr>
          <p:cNvPr id="119" name="Google Shape;119;p2"/>
          <p:cNvSpPr/>
          <p:nvPr/>
        </p:nvSpPr>
        <p:spPr>
          <a:xfrm>
            <a:off x="635003" y="1437398"/>
            <a:ext cx="2233533" cy="39341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0" name="Google Shape;120;p2" descr="Shape&#10;&#10;Description automatically generated with low confidence"/>
          <p:cNvPicPr preferRelativeResize="0"/>
          <p:nvPr/>
        </p:nvPicPr>
        <p:blipFill rotWithShape="1">
          <a:blip r:embed="rId6">
            <a:alphaModFix/>
          </a:blip>
          <a:srcRect/>
          <a:stretch/>
        </p:blipFill>
        <p:spPr>
          <a:xfrm>
            <a:off x="987346" y="2550277"/>
            <a:ext cx="1528846" cy="1528846"/>
          </a:xfrm>
          <a:prstGeom prst="rect">
            <a:avLst/>
          </a:prstGeom>
          <a:noFill/>
          <a:ln>
            <a:noFill/>
          </a:ln>
        </p:spPr>
      </p:pic>
      <p:graphicFrame>
        <p:nvGraphicFramePr>
          <p:cNvPr id="121" name="Google Shape;121;p2"/>
          <p:cNvGraphicFramePr/>
          <p:nvPr>
            <p:extLst>
              <p:ext uri="{D42A27DB-BD31-4B8C-83A1-F6EECF244321}">
                <p14:modId xmlns:p14="http://schemas.microsoft.com/office/powerpoint/2010/main" val="253568681"/>
              </p:ext>
            </p:extLst>
          </p:nvPr>
        </p:nvGraphicFramePr>
        <p:xfrm>
          <a:off x="2868521" y="1453277"/>
          <a:ext cx="8777025" cy="3918312"/>
        </p:xfrm>
        <a:graphic>
          <a:graphicData uri="http://schemas.openxmlformats.org/drawingml/2006/table">
            <a:tbl>
              <a:tblPr firstRow="1" bandRow="1">
                <a:noFill/>
                <a:tableStyleId>{2DEF5910-0D79-4C95-8BBF-5D958A710B46}</a:tableStyleId>
              </a:tblPr>
              <a:tblGrid>
                <a:gridCol w="8777025">
                  <a:extLst>
                    <a:ext uri="{9D8B030D-6E8A-4147-A177-3AD203B41FA5}">
                      <a16:colId xmlns:a16="http://schemas.microsoft.com/office/drawing/2014/main" val="20000"/>
                    </a:ext>
                  </a:extLst>
                </a:gridCol>
              </a:tblGrid>
              <a:tr h="790017">
                <a:tc>
                  <a:txBody>
                    <a:bodyPr/>
                    <a:lstStyle/>
                    <a:p>
                      <a:pPr marL="0" marR="0" lvl="0" indent="0" algn="just" rtl="0">
                        <a:lnSpc>
                          <a:spcPct val="150000"/>
                        </a:lnSpc>
                        <a:spcBef>
                          <a:spcPts val="0"/>
                        </a:spcBef>
                        <a:spcAft>
                          <a:spcPts val="0"/>
                        </a:spcAft>
                        <a:buClr>
                          <a:srgbClr val="0D172C"/>
                        </a:buClr>
                        <a:buSzPts val="2400"/>
                        <a:buFont typeface="Arial"/>
                        <a:buNone/>
                      </a:pPr>
                      <a:r>
                        <a:rPr lang="en-US" sz="2000" b="1" i="0" u="none" strike="noStrike" cap="none" dirty="0">
                          <a:solidFill>
                            <a:srgbClr val="0D172C"/>
                          </a:solidFill>
                          <a:latin typeface="Montserrat"/>
                          <a:ea typeface="Montserrat"/>
                          <a:cs typeface="Montserrat"/>
                          <a:sym typeface="Montserrat"/>
                        </a:rPr>
                        <a:t>1. </a:t>
                      </a:r>
                      <a:r>
                        <a:rPr lang="en-US" sz="2000" b="0" i="0" u="none" strike="noStrike" cap="none" dirty="0">
                          <a:solidFill>
                            <a:srgbClr val="0D172C"/>
                          </a:solidFill>
                          <a:latin typeface="Montserrat"/>
                          <a:ea typeface="Montserrat"/>
                          <a:cs typeface="Montserrat"/>
                          <a:sym typeface="Montserrat"/>
                        </a:rPr>
                        <a:t>Introduction</a:t>
                      </a:r>
                      <a:endParaRPr sz="2000" dirty="0">
                        <a:solidFill>
                          <a:srgbClr val="0D172C"/>
                        </a:solidFill>
                        <a:latin typeface="Montserrat"/>
                        <a:ea typeface="Montserrat"/>
                        <a:cs typeface="Montserrat"/>
                        <a:sym typeface="Montserra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4E7"/>
                    </a:solidFill>
                  </a:tcPr>
                </a:tc>
                <a:extLst>
                  <a:ext uri="{0D108BD9-81ED-4DB2-BD59-A6C34878D82A}">
                    <a16:rowId xmlns:a16="http://schemas.microsoft.com/office/drawing/2014/main" val="10000"/>
                  </a:ext>
                </a:extLst>
              </a:tr>
              <a:tr h="790017">
                <a:tc>
                  <a:txBody>
                    <a:bodyPr/>
                    <a:lstStyle/>
                    <a:p>
                      <a:pPr marL="0" marR="0" lvl="0" indent="0" algn="just" rtl="0">
                        <a:lnSpc>
                          <a:spcPct val="150000"/>
                        </a:lnSpc>
                        <a:spcBef>
                          <a:spcPts val="0"/>
                        </a:spcBef>
                        <a:spcAft>
                          <a:spcPts val="0"/>
                        </a:spcAft>
                        <a:buClr>
                          <a:srgbClr val="0D172C"/>
                        </a:buClr>
                        <a:buSzPts val="2400"/>
                        <a:buFont typeface="Arial"/>
                        <a:buNone/>
                      </a:pPr>
                      <a:r>
                        <a:rPr lang="en-US" sz="2000" b="1" i="0" u="none" strike="noStrike" cap="none" dirty="0">
                          <a:solidFill>
                            <a:srgbClr val="0D172C"/>
                          </a:solidFill>
                          <a:latin typeface="Montserrat"/>
                          <a:ea typeface="Montserrat"/>
                          <a:cs typeface="Montserrat"/>
                          <a:sym typeface="Montserrat"/>
                        </a:rPr>
                        <a:t>2. </a:t>
                      </a:r>
                      <a:r>
                        <a:rPr lang="en-US" sz="2000" b="0" i="0" u="none" strike="noStrike" cap="none" dirty="0">
                          <a:solidFill>
                            <a:srgbClr val="0D172C"/>
                          </a:solidFill>
                          <a:latin typeface="Montserrat"/>
                          <a:ea typeface="Montserrat"/>
                          <a:cs typeface="Montserrat"/>
                          <a:sym typeface="Montserrat"/>
                        </a:rPr>
                        <a:t>Processing</a:t>
                      </a:r>
                      <a:r>
                        <a:rPr lang="en-US" sz="2000" b="0" i="0" u="none" strike="noStrike" cap="none" baseline="0" dirty="0">
                          <a:solidFill>
                            <a:srgbClr val="0D172C"/>
                          </a:solidFill>
                          <a:latin typeface="Montserrat"/>
                          <a:ea typeface="Montserrat"/>
                          <a:cs typeface="Montserrat"/>
                          <a:sym typeface="Montserrat"/>
                        </a:rPr>
                        <a:t> data</a:t>
                      </a:r>
                      <a:endParaRPr sz="2000" dirty="0">
                        <a:solidFill>
                          <a:srgbClr val="0D172C"/>
                        </a:solidFill>
                        <a:latin typeface="Montserrat"/>
                        <a:ea typeface="Montserrat"/>
                        <a:cs typeface="Montserrat"/>
                        <a:sym typeface="Montserra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4E7"/>
                    </a:solidFill>
                  </a:tcPr>
                </a:tc>
                <a:extLst>
                  <a:ext uri="{0D108BD9-81ED-4DB2-BD59-A6C34878D82A}">
                    <a16:rowId xmlns:a16="http://schemas.microsoft.com/office/drawing/2014/main" val="10001"/>
                  </a:ext>
                </a:extLst>
              </a:tr>
              <a:tr h="758244">
                <a:tc>
                  <a:txBody>
                    <a:bodyPr/>
                    <a:lstStyle/>
                    <a:p>
                      <a:pPr marL="0" marR="0" lvl="0" indent="0" algn="just" rtl="0">
                        <a:lnSpc>
                          <a:spcPct val="150000"/>
                        </a:lnSpc>
                        <a:spcBef>
                          <a:spcPts val="0"/>
                        </a:spcBef>
                        <a:spcAft>
                          <a:spcPts val="0"/>
                        </a:spcAft>
                        <a:buClr>
                          <a:srgbClr val="0D172C"/>
                        </a:buClr>
                        <a:buSzPts val="2400"/>
                        <a:buFont typeface="Arial"/>
                        <a:buNone/>
                      </a:pPr>
                      <a:r>
                        <a:rPr lang="en-US" sz="2000" b="1" i="0" u="none" strike="noStrike" cap="none" dirty="0">
                          <a:solidFill>
                            <a:srgbClr val="0D172C"/>
                          </a:solidFill>
                          <a:latin typeface="Montserrat"/>
                          <a:ea typeface="Montserrat"/>
                          <a:cs typeface="Montserrat"/>
                          <a:sym typeface="Montserrat"/>
                        </a:rPr>
                        <a:t>3. </a:t>
                      </a:r>
                      <a:r>
                        <a:rPr lang="en-US" sz="2000" dirty="0">
                          <a:solidFill>
                            <a:srgbClr val="0D172C"/>
                          </a:solidFill>
                          <a:latin typeface="Montserrat"/>
                          <a:ea typeface="Montserrat"/>
                          <a:cs typeface="Montserrat"/>
                          <a:sym typeface="Montserrat"/>
                        </a:rPr>
                        <a:t>Development process</a:t>
                      </a:r>
                      <a:endParaRPr sz="2000" dirty="0">
                        <a:latin typeface="Montserrat"/>
                        <a:ea typeface="Montserrat"/>
                        <a:cs typeface="Montserrat"/>
                        <a:sym typeface="Montserra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4E7"/>
                    </a:solidFill>
                  </a:tcPr>
                </a:tc>
                <a:extLst>
                  <a:ext uri="{0D108BD9-81ED-4DB2-BD59-A6C34878D82A}">
                    <a16:rowId xmlns:a16="http://schemas.microsoft.com/office/drawing/2014/main" val="10002"/>
                  </a:ext>
                </a:extLst>
              </a:tr>
              <a:tr h="790017">
                <a:tc>
                  <a:txBody>
                    <a:bodyPr/>
                    <a:lstStyle/>
                    <a:p>
                      <a:pPr marL="0" marR="0" lvl="0" indent="0" algn="just" rtl="0">
                        <a:lnSpc>
                          <a:spcPct val="150000"/>
                        </a:lnSpc>
                        <a:spcBef>
                          <a:spcPts val="0"/>
                        </a:spcBef>
                        <a:spcAft>
                          <a:spcPts val="0"/>
                        </a:spcAft>
                        <a:buClr>
                          <a:srgbClr val="0D172C"/>
                        </a:buClr>
                        <a:buSzPts val="2400"/>
                        <a:buFont typeface="Arial"/>
                        <a:buNone/>
                      </a:pPr>
                      <a:r>
                        <a:rPr lang="en-US" sz="2000" b="1" i="0" u="none" strike="noStrike" cap="none" dirty="0">
                          <a:solidFill>
                            <a:srgbClr val="0D172C"/>
                          </a:solidFill>
                          <a:latin typeface="Montserrat"/>
                          <a:ea typeface="Montserrat"/>
                          <a:cs typeface="Montserrat"/>
                          <a:sym typeface="Montserrat"/>
                        </a:rPr>
                        <a:t>4.</a:t>
                      </a:r>
                      <a:r>
                        <a:rPr lang="en-US" sz="2000" b="1" dirty="0">
                          <a:solidFill>
                            <a:srgbClr val="0D172C"/>
                          </a:solidFill>
                          <a:latin typeface="Montserrat"/>
                          <a:ea typeface="Montserrat"/>
                          <a:cs typeface="Montserrat"/>
                          <a:sym typeface="Montserrat"/>
                        </a:rPr>
                        <a:t> </a:t>
                      </a:r>
                      <a:r>
                        <a:rPr lang="en-US" sz="2000" b="0" dirty="0">
                          <a:solidFill>
                            <a:srgbClr val="0D172C"/>
                          </a:solidFill>
                          <a:latin typeface="Montserrat"/>
                          <a:ea typeface="Montserrat"/>
                          <a:cs typeface="Montserrat"/>
                          <a:sym typeface="Montserrat"/>
                        </a:rPr>
                        <a:t>Demo</a:t>
                      </a:r>
                      <a:endParaRPr sz="2000" dirty="0">
                        <a:latin typeface="Montserrat"/>
                        <a:ea typeface="Montserrat"/>
                        <a:cs typeface="Montserrat"/>
                        <a:sym typeface="Montserra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4E7"/>
                    </a:solidFill>
                  </a:tcPr>
                </a:tc>
                <a:extLst>
                  <a:ext uri="{0D108BD9-81ED-4DB2-BD59-A6C34878D82A}">
                    <a16:rowId xmlns:a16="http://schemas.microsoft.com/office/drawing/2014/main" val="10003"/>
                  </a:ext>
                </a:extLst>
              </a:tr>
              <a:tr h="790017">
                <a:tc>
                  <a:txBody>
                    <a:bodyPr/>
                    <a:lstStyle/>
                    <a:p>
                      <a:pPr marL="0" marR="0" lvl="0" indent="0" algn="just" rtl="0">
                        <a:lnSpc>
                          <a:spcPct val="150000"/>
                        </a:lnSpc>
                        <a:spcBef>
                          <a:spcPts val="0"/>
                        </a:spcBef>
                        <a:spcAft>
                          <a:spcPts val="0"/>
                        </a:spcAft>
                        <a:buClr>
                          <a:srgbClr val="0D172C"/>
                        </a:buClr>
                        <a:buSzPts val="2400"/>
                        <a:buFont typeface="Arial"/>
                        <a:buNone/>
                      </a:pPr>
                      <a:r>
                        <a:rPr lang="en-US" sz="2000" b="1" i="0" u="none" strike="noStrike" cap="none" dirty="0">
                          <a:solidFill>
                            <a:srgbClr val="0D172C"/>
                          </a:solidFill>
                          <a:latin typeface="Montserrat"/>
                          <a:ea typeface="Montserrat"/>
                          <a:cs typeface="Montserrat"/>
                          <a:sym typeface="Montserrat"/>
                        </a:rPr>
                        <a:t>5. </a:t>
                      </a:r>
                      <a:r>
                        <a:rPr lang="en-US" sz="2000" dirty="0">
                          <a:solidFill>
                            <a:srgbClr val="0D172C"/>
                          </a:solidFill>
                          <a:latin typeface="Montserrat"/>
                          <a:ea typeface="Montserrat"/>
                          <a:cs typeface="Montserrat"/>
                          <a:sym typeface="Montserrat"/>
                        </a:rPr>
                        <a:t>Conclusion</a:t>
                      </a:r>
                      <a:endParaRPr sz="2000" dirty="0">
                        <a:solidFill>
                          <a:srgbClr val="0D172C"/>
                        </a:solidFill>
                        <a:latin typeface="Montserrat"/>
                        <a:ea typeface="Montserrat"/>
                        <a:cs typeface="Montserrat"/>
                        <a:sym typeface="Montserra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4E7"/>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27" name="Google Shape;127;p3"/>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sp>
        <p:nvSpPr>
          <p:cNvPr id="128" name="Google Shape;128;p3"/>
          <p:cNvSpPr txBox="1"/>
          <p:nvPr/>
        </p:nvSpPr>
        <p:spPr>
          <a:xfrm>
            <a:off x="2614547" y="411231"/>
            <a:ext cx="7701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INTRODUCTION</a:t>
            </a:r>
            <a:endParaRPr sz="2800" dirty="0">
              <a:solidFill>
                <a:srgbClr val="0D172C"/>
              </a:solidFill>
              <a:latin typeface="Montserrat Black"/>
              <a:ea typeface="Montserrat Black"/>
              <a:cs typeface="Montserrat Black"/>
              <a:sym typeface="Montserrat Black"/>
            </a:endParaRPr>
          </a:p>
        </p:txBody>
      </p:sp>
      <p:grpSp>
        <p:nvGrpSpPr>
          <p:cNvPr id="129" name="Google Shape;129;p3"/>
          <p:cNvGrpSpPr/>
          <p:nvPr/>
        </p:nvGrpSpPr>
        <p:grpSpPr>
          <a:xfrm>
            <a:off x="-1" y="301366"/>
            <a:ext cx="12192001" cy="742950"/>
            <a:chOff x="-1" y="301366"/>
            <a:chExt cx="12192001" cy="742950"/>
          </a:xfrm>
        </p:grpSpPr>
        <p:pic>
          <p:nvPicPr>
            <p:cNvPr id="130" name="Google Shape;130;p3"/>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131" name="Google Shape;131;p3"/>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132" name="Google Shape;132;p3"/>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33" name="Google Shape;133;p3"/>
          <p:cNvSpPr/>
          <p:nvPr/>
        </p:nvSpPr>
        <p:spPr>
          <a:xfrm>
            <a:off x="627999" y="1396979"/>
            <a:ext cx="960958" cy="142373"/>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4" name="Google Shape;1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3</a:t>
            </a:fld>
            <a:endParaRPr sz="1200" b="0" i="0" u="none" strike="noStrike" cap="none">
              <a:solidFill>
                <a:srgbClr val="888888"/>
              </a:solidFill>
              <a:latin typeface="Calibri"/>
              <a:ea typeface="Calibri"/>
              <a:cs typeface="Calibri"/>
              <a:sym typeface="Calibri"/>
            </a:endParaRPr>
          </a:p>
        </p:txBody>
      </p:sp>
      <p:sp>
        <p:nvSpPr>
          <p:cNvPr id="135" name="Google Shape;135;p3"/>
          <p:cNvSpPr txBox="1"/>
          <p:nvPr/>
        </p:nvSpPr>
        <p:spPr>
          <a:xfrm>
            <a:off x="628001" y="1780650"/>
            <a:ext cx="10725900" cy="1938952"/>
          </a:xfrm>
          <a:prstGeom prst="rect">
            <a:avLst/>
          </a:prstGeom>
          <a:noFill/>
          <a:ln>
            <a:noFill/>
          </a:ln>
        </p:spPr>
        <p:txBody>
          <a:bodyPr spcFirstLastPara="1" wrap="square" lIns="91425" tIns="45700" rIns="91425" bIns="45700" anchor="t" anchorCtr="0">
            <a:spAutoFit/>
          </a:bodyPr>
          <a:lstStyle/>
          <a:p>
            <a:pPr marL="101600" lvl="0" rtl="0">
              <a:lnSpc>
                <a:spcPct val="150000"/>
              </a:lnSpc>
              <a:spcBef>
                <a:spcPts val="0"/>
              </a:spcBef>
              <a:spcAft>
                <a:spcPts val="0"/>
              </a:spcAft>
              <a:buClr>
                <a:srgbClr val="0D172C"/>
              </a:buClr>
              <a:buSzPts val="2000"/>
            </a:pPr>
            <a:r>
              <a:rPr lang="en-US" sz="2000" b="1" dirty="0">
                <a:solidFill>
                  <a:srgbClr val="0D172C"/>
                </a:solidFill>
                <a:latin typeface="Montserrat"/>
                <a:ea typeface="Montserrat"/>
                <a:cs typeface="Montserrat"/>
                <a:sym typeface="Montserrat"/>
              </a:rPr>
              <a:t>Project Objective</a:t>
            </a:r>
          </a:p>
          <a:p>
            <a:pPr marL="444500" indent="-342900">
              <a:lnSpc>
                <a:spcPct val="150000"/>
              </a:lnSpc>
              <a:buClr>
                <a:srgbClr val="0D172C"/>
              </a:buClr>
              <a:buSzPts val="2000"/>
              <a:buFont typeface="Arial" panose="020B0604020202020204" pitchFamily="34" charset="0"/>
              <a:buChar char="•"/>
            </a:pPr>
            <a:r>
              <a:rPr lang="en-US" sz="2000" dirty="0">
                <a:solidFill>
                  <a:srgbClr val="0D172C"/>
                </a:solidFill>
                <a:latin typeface="Montserrat"/>
                <a:ea typeface="Montserrat"/>
                <a:cs typeface="Montserrat"/>
                <a:sym typeface="Montserrat"/>
              </a:rPr>
              <a:t>Use AI for initial image analysis and predictions on fruits</a:t>
            </a:r>
          </a:p>
          <a:p>
            <a:pPr marL="444500" lvl="0" indent="-342900">
              <a:lnSpc>
                <a:spcPct val="150000"/>
              </a:lnSpc>
              <a:buClr>
                <a:srgbClr val="0D172C"/>
              </a:buClr>
              <a:buSzPts val="2000"/>
              <a:buFont typeface="Arial" panose="020B0604020202020204" pitchFamily="34" charset="0"/>
              <a:buChar char="•"/>
            </a:pPr>
            <a:r>
              <a:rPr lang="en-US" sz="2000" dirty="0">
                <a:solidFill>
                  <a:srgbClr val="0D172C"/>
                </a:solidFill>
                <a:latin typeface="Montserrat"/>
                <a:ea typeface="Montserrat"/>
                <a:cs typeface="Montserrat"/>
                <a:sym typeface="Montserrat"/>
              </a:rPr>
              <a:t>Develop an image search system</a:t>
            </a:r>
          </a:p>
          <a:p>
            <a:pPr marL="444500" lvl="0" indent="-342900">
              <a:lnSpc>
                <a:spcPct val="150000"/>
              </a:lnSpc>
              <a:buClr>
                <a:srgbClr val="0D172C"/>
              </a:buClr>
              <a:buSzPts val="2000"/>
              <a:buFont typeface="Arial" panose="020B0604020202020204" pitchFamily="34" charset="0"/>
              <a:buChar char="•"/>
            </a:pPr>
            <a:r>
              <a:rPr lang="en-US" sz="2000" dirty="0">
                <a:solidFill>
                  <a:srgbClr val="0D172C"/>
                </a:solidFill>
                <a:latin typeface="Montserrat"/>
                <a:ea typeface="Montserrat"/>
                <a:cs typeface="Montserrat"/>
                <a:sym typeface="Montserrat"/>
              </a:rPr>
              <a:t>Perform searches based on prediction outcomes</a:t>
            </a:r>
            <a:endParaRPr sz="2000" dirty="0">
              <a:solidFill>
                <a:srgbClr val="0D172C"/>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3"/>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27" name="Google Shape;127;p3"/>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sp>
        <p:nvSpPr>
          <p:cNvPr id="128" name="Google Shape;128;p3"/>
          <p:cNvSpPr txBox="1"/>
          <p:nvPr/>
        </p:nvSpPr>
        <p:spPr>
          <a:xfrm>
            <a:off x="2614547" y="411231"/>
            <a:ext cx="7701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INTRODUCTION</a:t>
            </a:r>
            <a:endParaRPr sz="2800" dirty="0">
              <a:solidFill>
                <a:srgbClr val="0D172C"/>
              </a:solidFill>
              <a:latin typeface="Montserrat Black"/>
              <a:ea typeface="Montserrat Black"/>
              <a:cs typeface="Montserrat Black"/>
              <a:sym typeface="Montserrat Black"/>
            </a:endParaRPr>
          </a:p>
        </p:txBody>
      </p:sp>
      <p:grpSp>
        <p:nvGrpSpPr>
          <p:cNvPr id="129" name="Google Shape;129;p3"/>
          <p:cNvGrpSpPr/>
          <p:nvPr/>
        </p:nvGrpSpPr>
        <p:grpSpPr>
          <a:xfrm>
            <a:off x="-1" y="301366"/>
            <a:ext cx="12192001" cy="742950"/>
            <a:chOff x="-1" y="301366"/>
            <a:chExt cx="12192001" cy="742950"/>
          </a:xfrm>
        </p:grpSpPr>
        <p:pic>
          <p:nvPicPr>
            <p:cNvPr id="130" name="Google Shape;130;p3"/>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131" name="Google Shape;131;p3"/>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132" name="Google Shape;132;p3"/>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33" name="Google Shape;133;p3"/>
          <p:cNvSpPr/>
          <p:nvPr/>
        </p:nvSpPr>
        <p:spPr>
          <a:xfrm>
            <a:off x="627999" y="1396979"/>
            <a:ext cx="960958" cy="142373"/>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4" name="Google Shape;1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4</a:t>
            </a:fld>
            <a:endParaRPr sz="1200" b="0" i="0" u="none" strike="noStrike" cap="none">
              <a:solidFill>
                <a:srgbClr val="888888"/>
              </a:solidFill>
              <a:latin typeface="Calibri"/>
              <a:ea typeface="Calibri"/>
              <a:cs typeface="Calibri"/>
              <a:sym typeface="Calibri"/>
            </a:endParaRPr>
          </a:p>
        </p:txBody>
      </p:sp>
      <p:sp>
        <p:nvSpPr>
          <p:cNvPr id="2" name="Google Shape;135;p3">
            <a:extLst>
              <a:ext uri="{FF2B5EF4-FFF2-40B4-BE49-F238E27FC236}">
                <a16:creationId xmlns:a16="http://schemas.microsoft.com/office/drawing/2014/main" id="{F443A3D3-AEC0-7040-E7D6-7A7A183CF5C1}"/>
              </a:ext>
            </a:extLst>
          </p:cNvPr>
          <p:cNvSpPr txBox="1"/>
          <p:nvPr/>
        </p:nvSpPr>
        <p:spPr>
          <a:xfrm>
            <a:off x="627900" y="1825846"/>
            <a:ext cx="10725900" cy="4247276"/>
          </a:xfrm>
          <a:prstGeom prst="rect">
            <a:avLst/>
          </a:prstGeom>
          <a:noFill/>
          <a:ln>
            <a:noFill/>
          </a:ln>
        </p:spPr>
        <p:txBody>
          <a:bodyPr spcFirstLastPara="1" wrap="square" lIns="91425" tIns="45700" rIns="91425" bIns="45700" anchor="t" anchorCtr="0">
            <a:spAutoFit/>
          </a:bodyPr>
          <a:lstStyle/>
          <a:p>
            <a:pPr marL="101600" lvl="0" rtl="0">
              <a:lnSpc>
                <a:spcPct val="150000"/>
              </a:lnSpc>
              <a:spcBef>
                <a:spcPts val="0"/>
              </a:spcBef>
              <a:spcAft>
                <a:spcPts val="0"/>
              </a:spcAft>
              <a:buClr>
                <a:srgbClr val="0D172C"/>
              </a:buClr>
              <a:buSzPts val="2000"/>
            </a:pPr>
            <a:r>
              <a:rPr lang="en-US" sz="2000" b="1" dirty="0">
                <a:solidFill>
                  <a:srgbClr val="0D172C"/>
                </a:solidFill>
                <a:latin typeface="Montserrat"/>
                <a:ea typeface="Montserrat"/>
                <a:cs typeface="Montserrat"/>
                <a:sym typeface="Montserrat"/>
              </a:rPr>
              <a:t>Problem Statement – Input and Output</a:t>
            </a:r>
          </a:p>
          <a:p>
            <a:pPr marL="101600">
              <a:lnSpc>
                <a:spcPct val="150000"/>
              </a:lnSpc>
              <a:buClr>
                <a:srgbClr val="0D172C"/>
              </a:buClr>
              <a:buSzPts val="2000"/>
            </a:pPr>
            <a:r>
              <a:rPr lang="en-VN" sz="2000" b="1" dirty="0">
                <a:solidFill>
                  <a:srgbClr val="0D172C"/>
                </a:solidFill>
                <a:latin typeface="Montserrat"/>
                <a:ea typeface="Montserrat"/>
                <a:cs typeface="Montserrat"/>
                <a:sym typeface="Montserrat"/>
              </a:rPr>
              <a:t>Input</a:t>
            </a:r>
          </a:p>
          <a:p>
            <a:pPr marL="101600">
              <a:lnSpc>
                <a:spcPct val="150000"/>
              </a:lnSpc>
              <a:buClr>
                <a:srgbClr val="0D172C"/>
              </a:buClr>
              <a:buSzPts val="2000"/>
            </a:pPr>
            <a:r>
              <a:rPr lang="en-US" sz="2000" dirty="0">
                <a:solidFill>
                  <a:srgbClr val="0D172C"/>
                </a:solidFill>
                <a:latin typeface="Montserrat"/>
                <a:ea typeface="Montserrat"/>
                <a:cs typeface="Montserrat"/>
                <a:sym typeface="Montserrat"/>
              </a:rPr>
              <a:t>Text: Users enter text, for example "images of apple"</a:t>
            </a:r>
            <a:endParaRPr lang="en-VN" sz="2000" dirty="0">
              <a:solidFill>
                <a:srgbClr val="0D172C"/>
              </a:solidFill>
              <a:latin typeface="Montserrat"/>
              <a:ea typeface="Montserrat"/>
              <a:cs typeface="Montserrat"/>
              <a:sym typeface="Montserrat"/>
            </a:endParaRPr>
          </a:p>
          <a:p>
            <a:pPr marL="101600">
              <a:lnSpc>
                <a:spcPct val="150000"/>
              </a:lnSpc>
              <a:buClr>
                <a:srgbClr val="0D172C"/>
              </a:buClr>
              <a:buSzPts val="2000"/>
            </a:pPr>
            <a:r>
              <a:rPr lang="en-VN" sz="2000" b="1" dirty="0">
                <a:solidFill>
                  <a:srgbClr val="0D172C"/>
                </a:solidFill>
                <a:latin typeface="Montserrat"/>
                <a:ea typeface="Montserrat"/>
                <a:cs typeface="Montserrat"/>
                <a:sym typeface="Montserrat"/>
              </a:rPr>
              <a:t>Processing</a:t>
            </a:r>
          </a:p>
          <a:p>
            <a:pPr marL="101600">
              <a:lnSpc>
                <a:spcPct val="150000"/>
              </a:lnSpc>
              <a:buClr>
                <a:srgbClr val="0D172C"/>
              </a:buClr>
              <a:buSzPts val="2000"/>
            </a:pPr>
            <a:r>
              <a:rPr lang="en-US" sz="2000" dirty="0">
                <a:solidFill>
                  <a:srgbClr val="0D172C"/>
                </a:solidFill>
                <a:latin typeface="Montserrat"/>
                <a:ea typeface="Montserrat"/>
                <a:cs typeface="Montserrat"/>
                <a:sym typeface="Montserrat"/>
              </a:rPr>
              <a:t>Search: The system uses the API to search the MongoDB database based on stored feature data and prediction results, utilizing indexed data</a:t>
            </a:r>
          </a:p>
          <a:p>
            <a:pPr marL="101600">
              <a:lnSpc>
                <a:spcPct val="150000"/>
              </a:lnSpc>
              <a:buClr>
                <a:srgbClr val="0D172C"/>
              </a:buClr>
              <a:buSzPts val="2000"/>
            </a:pPr>
            <a:r>
              <a:rPr lang="en-US" sz="2000" b="1" dirty="0">
                <a:solidFill>
                  <a:srgbClr val="0D172C"/>
                </a:solidFill>
                <a:latin typeface="Montserrat"/>
                <a:ea typeface="Montserrat"/>
                <a:cs typeface="Montserrat"/>
                <a:sym typeface="Montserrat"/>
              </a:rPr>
              <a:t>Output</a:t>
            </a:r>
          </a:p>
          <a:p>
            <a:pPr marL="101600">
              <a:lnSpc>
                <a:spcPct val="150000"/>
              </a:lnSpc>
              <a:buClr>
                <a:srgbClr val="0D172C"/>
              </a:buClr>
              <a:buSzPts val="2000"/>
            </a:pPr>
            <a:r>
              <a:rPr lang="en-US" sz="2000" dirty="0">
                <a:solidFill>
                  <a:srgbClr val="0D172C"/>
                </a:solidFill>
                <a:latin typeface="Montserrat"/>
                <a:ea typeface="Montserrat"/>
                <a:cs typeface="Montserrat"/>
                <a:sym typeface="Montserrat"/>
              </a:rPr>
              <a:t>Image List: The system returns a list of images matching the search query, in this case, images of "apple"</a:t>
            </a:r>
            <a:endParaRPr lang="en-VN" sz="2000" dirty="0">
              <a:solidFill>
                <a:srgbClr val="0D172C"/>
              </a:solidFill>
              <a:latin typeface="Montserrat"/>
              <a:ea typeface="Montserrat"/>
              <a:cs typeface="Montserrat"/>
              <a:sym typeface="Montserrat"/>
            </a:endParaRPr>
          </a:p>
        </p:txBody>
      </p:sp>
    </p:spTree>
    <p:extLst>
      <p:ext uri="{BB962C8B-B14F-4D97-AF65-F5344CB8AC3E}">
        <p14:creationId xmlns:p14="http://schemas.microsoft.com/office/powerpoint/2010/main" val="340257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4"/>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42" name="Google Shape;142;p4"/>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grpSp>
        <p:nvGrpSpPr>
          <p:cNvPr id="143" name="Google Shape;143;p4"/>
          <p:cNvGrpSpPr/>
          <p:nvPr/>
        </p:nvGrpSpPr>
        <p:grpSpPr>
          <a:xfrm>
            <a:off x="-1" y="301366"/>
            <a:ext cx="12192001" cy="742950"/>
            <a:chOff x="-1" y="301366"/>
            <a:chExt cx="12192001" cy="742950"/>
          </a:xfrm>
        </p:grpSpPr>
        <p:pic>
          <p:nvPicPr>
            <p:cNvPr id="144" name="Google Shape;144;p4"/>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145" name="Google Shape;145;p4"/>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146" name="Google Shape;146;p4"/>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47" name="Google Shape;147;p4"/>
          <p:cNvSpPr/>
          <p:nvPr/>
        </p:nvSpPr>
        <p:spPr>
          <a:xfrm>
            <a:off x="627999" y="1396979"/>
            <a:ext cx="960958" cy="142373"/>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8" name="Google Shape;14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5</a:t>
            </a:fld>
            <a:endParaRPr sz="1200" b="0" i="0" u="none" strike="noStrike" cap="none">
              <a:solidFill>
                <a:srgbClr val="888888"/>
              </a:solidFill>
              <a:latin typeface="Calibri"/>
              <a:ea typeface="Calibri"/>
              <a:cs typeface="Calibri"/>
              <a:sym typeface="Calibri"/>
            </a:endParaRPr>
          </a:p>
        </p:txBody>
      </p:sp>
      <p:sp>
        <p:nvSpPr>
          <p:cNvPr id="150" name="Google Shape;150;p4"/>
          <p:cNvSpPr txBox="1"/>
          <p:nvPr/>
        </p:nvSpPr>
        <p:spPr>
          <a:xfrm>
            <a:off x="2614547" y="411231"/>
            <a:ext cx="7701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PROCESSING DATA</a:t>
            </a:r>
            <a:endParaRPr sz="2800" dirty="0">
              <a:solidFill>
                <a:srgbClr val="0D172C"/>
              </a:solidFill>
              <a:latin typeface="Montserrat Black"/>
              <a:ea typeface="Montserrat Black"/>
              <a:cs typeface="Montserrat Black"/>
              <a:sym typeface="Montserrat Black"/>
            </a:endParaRPr>
          </a:p>
        </p:txBody>
      </p:sp>
      <p:sp>
        <p:nvSpPr>
          <p:cNvPr id="13" name="Google Shape;135;p3"/>
          <p:cNvSpPr txBox="1"/>
          <p:nvPr/>
        </p:nvSpPr>
        <p:spPr>
          <a:xfrm>
            <a:off x="628001" y="1780650"/>
            <a:ext cx="10725900" cy="2862282"/>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Dataset Information</a:t>
            </a:r>
          </a:p>
          <a:p>
            <a:pPr marL="444500" lvl="0" indent="-342900">
              <a:lnSpc>
                <a:spcPct val="150000"/>
              </a:lnSpc>
              <a:buClr>
                <a:srgbClr val="0D172C"/>
              </a:buClr>
              <a:buSzPts val="2000"/>
              <a:buFont typeface="Arial" panose="020B0604020202020204" pitchFamily="34" charset="0"/>
              <a:buChar char="•"/>
            </a:pPr>
            <a:r>
              <a:rPr lang="fr-FR" sz="2000" dirty="0">
                <a:solidFill>
                  <a:srgbClr val="0D172C"/>
                </a:solidFill>
                <a:latin typeface="Montserrat"/>
                <a:ea typeface="Montserrat"/>
                <a:cs typeface="Montserrat"/>
                <a:sym typeface="Montserrat"/>
              </a:rPr>
              <a:t>Source: </a:t>
            </a:r>
            <a:r>
              <a:rPr lang="fr-FR" sz="2000" dirty="0" err="1">
                <a:solidFill>
                  <a:srgbClr val="0D172C"/>
                </a:solidFill>
                <a:latin typeface="Montserrat"/>
                <a:ea typeface="Montserrat"/>
                <a:cs typeface="Montserrat"/>
                <a:sym typeface="Montserrat"/>
              </a:rPr>
              <a:t>Kaggle</a:t>
            </a:r>
            <a:r>
              <a:rPr lang="fr-FR" sz="2000" dirty="0">
                <a:solidFill>
                  <a:srgbClr val="0D172C"/>
                </a:solidFill>
                <a:latin typeface="Montserrat"/>
                <a:ea typeface="Montserrat"/>
                <a:cs typeface="Montserrat"/>
                <a:sym typeface="Montserrat"/>
              </a:rPr>
              <a:t> (https://</a:t>
            </a:r>
            <a:r>
              <a:rPr lang="fr-FR" sz="2000" dirty="0" err="1">
                <a:solidFill>
                  <a:srgbClr val="0D172C"/>
                </a:solidFill>
                <a:latin typeface="Montserrat"/>
                <a:ea typeface="Montserrat"/>
                <a:cs typeface="Montserrat"/>
                <a:sym typeface="Montserrat"/>
              </a:rPr>
              <a:t>www.kaggle.com</a:t>
            </a:r>
            <a:r>
              <a:rPr lang="fr-FR" sz="2000" dirty="0">
                <a:solidFill>
                  <a:srgbClr val="0D172C"/>
                </a:solidFill>
                <a:latin typeface="Montserrat"/>
                <a:ea typeface="Montserrat"/>
                <a:cs typeface="Montserrat"/>
                <a:sym typeface="Montserrat"/>
              </a:rPr>
              <a:t>/</a:t>
            </a:r>
            <a:r>
              <a:rPr lang="fr-FR" sz="2000" dirty="0" err="1">
                <a:solidFill>
                  <a:srgbClr val="0D172C"/>
                </a:solidFill>
                <a:latin typeface="Montserrat"/>
                <a:ea typeface="Montserrat"/>
                <a:cs typeface="Montserrat"/>
                <a:sym typeface="Montserrat"/>
              </a:rPr>
              <a:t>datasets</a:t>
            </a:r>
            <a:r>
              <a:rPr lang="fr-FR" sz="2000" dirty="0">
                <a:solidFill>
                  <a:srgbClr val="0D172C"/>
                </a:solidFill>
                <a:latin typeface="Montserrat"/>
                <a:ea typeface="Montserrat"/>
                <a:cs typeface="Montserrat"/>
                <a:sym typeface="Montserrat"/>
              </a:rPr>
              <a:t>/marquis03/fruits-100)</a:t>
            </a:r>
          </a:p>
          <a:p>
            <a:pPr marL="444500" lvl="0" indent="-342900">
              <a:lnSpc>
                <a:spcPct val="150000"/>
              </a:lnSpc>
              <a:buClr>
                <a:srgbClr val="0D172C"/>
              </a:buClr>
              <a:buSzPts val="2000"/>
              <a:buFont typeface="Arial" panose="020B0604020202020204" pitchFamily="34" charset="0"/>
              <a:buChar char="•"/>
            </a:pPr>
            <a:r>
              <a:rPr lang="fr-FR" sz="2000" dirty="0">
                <a:solidFill>
                  <a:srgbClr val="0D172C"/>
                </a:solidFill>
                <a:latin typeface="Montserrat"/>
                <a:ea typeface="Montserrat"/>
                <a:cs typeface="Montserrat"/>
                <a:sym typeface="Montserrat"/>
              </a:rPr>
              <a:t>Data type: Fruit images</a:t>
            </a:r>
          </a:p>
          <a:p>
            <a:pPr marL="444500" indent="-342900">
              <a:lnSpc>
                <a:spcPct val="150000"/>
              </a:lnSpc>
              <a:buClr>
                <a:srgbClr val="0D172C"/>
              </a:buClr>
              <a:buSzPts val="2000"/>
              <a:buFont typeface="Arial" panose="020B0604020202020204" pitchFamily="34" charset="0"/>
              <a:buChar char="•"/>
            </a:pPr>
            <a:r>
              <a:rPr lang="fr-FR" sz="2000" dirty="0">
                <a:solidFill>
                  <a:srgbClr val="0D172C"/>
                </a:solidFill>
                <a:latin typeface="Montserrat"/>
                <a:ea typeface="Montserrat"/>
                <a:cs typeface="Montserrat"/>
                <a:sym typeface="Montserrat"/>
              </a:rPr>
              <a:t>Classes: 100</a:t>
            </a:r>
          </a:p>
          <a:p>
            <a:pPr marL="444500" lvl="0" indent="-342900">
              <a:lnSpc>
                <a:spcPct val="150000"/>
              </a:lnSpc>
              <a:buClr>
                <a:srgbClr val="0D172C"/>
              </a:buClr>
              <a:buSzPts val="2000"/>
              <a:buFont typeface="Arial" panose="020B0604020202020204" pitchFamily="34" charset="0"/>
              <a:buChar char="•"/>
            </a:pPr>
            <a:r>
              <a:rPr lang="fr-FR" sz="2000" dirty="0">
                <a:solidFill>
                  <a:srgbClr val="0D172C"/>
                </a:solidFill>
                <a:latin typeface="Montserrat"/>
                <a:ea typeface="Montserrat"/>
                <a:cs typeface="Montserrat"/>
                <a:sym typeface="Montserrat"/>
              </a:rPr>
              <a:t>Total: ~50000 images</a:t>
            </a:r>
          </a:p>
          <a:p>
            <a:pPr marL="444500" lvl="0" indent="-342900">
              <a:lnSpc>
                <a:spcPct val="150000"/>
              </a:lnSpc>
              <a:buClr>
                <a:srgbClr val="0D172C"/>
              </a:buClr>
              <a:buSzPts val="2000"/>
              <a:buFont typeface="Arial" panose="020B0604020202020204" pitchFamily="34" charset="0"/>
              <a:buChar char="•"/>
            </a:pPr>
            <a:r>
              <a:rPr lang="fr-FR" sz="2000" dirty="0" err="1">
                <a:solidFill>
                  <a:srgbClr val="0D172C"/>
                </a:solidFill>
                <a:latin typeface="Montserrat"/>
                <a:ea typeface="Montserrat"/>
                <a:cs typeface="Montserrat"/>
                <a:sym typeface="Montserrat"/>
              </a:rPr>
              <a:t>Purpose</a:t>
            </a:r>
            <a:r>
              <a:rPr lang="fr-FR" sz="2000" dirty="0">
                <a:solidFill>
                  <a:srgbClr val="0D172C"/>
                </a:solidFill>
                <a:latin typeface="Montserrat"/>
                <a:ea typeface="Montserrat"/>
                <a:cs typeface="Montserrat"/>
                <a:sym typeface="Montserrat"/>
              </a:rPr>
              <a:t>: Train recognition model</a:t>
            </a:r>
          </a:p>
        </p:txBody>
      </p:sp>
    </p:spTree>
    <p:extLst>
      <p:ext uri="{BB962C8B-B14F-4D97-AF65-F5344CB8AC3E}">
        <p14:creationId xmlns:p14="http://schemas.microsoft.com/office/powerpoint/2010/main" val="3773185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4"/>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42" name="Google Shape;142;p4"/>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grpSp>
        <p:nvGrpSpPr>
          <p:cNvPr id="143" name="Google Shape;143;p4"/>
          <p:cNvGrpSpPr/>
          <p:nvPr/>
        </p:nvGrpSpPr>
        <p:grpSpPr>
          <a:xfrm>
            <a:off x="-1" y="301366"/>
            <a:ext cx="12192001" cy="742950"/>
            <a:chOff x="-1" y="301366"/>
            <a:chExt cx="12192001" cy="742950"/>
          </a:xfrm>
        </p:grpSpPr>
        <p:pic>
          <p:nvPicPr>
            <p:cNvPr id="144" name="Google Shape;144;p4"/>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145" name="Google Shape;145;p4"/>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146" name="Google Shape;146;p4"/>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47" name="Google Shape;147;p4"/>
          <p:cNvSpPr/>
          <p:nvPr/>
        </p:nvSpPr>
        <p:spPr>
          <a:xfrm>
            <a:off x="627999" y="1396979"/>
            <a:ext cx="960958" cy="142373"/>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8" name="Google Shape;14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6</a:t>
            </a:fld>
            <a:endParaRPr sz="1200" b="0" i="0" u="none" strike="noStrike" cap="none">
              <a:solidFill>
                <a:srgbClr val="888888"/>
              </a:solidFill>
              <a:latin typeface="Calibri"/>
              <a:ea typeface="Calibri"/>
              <a:cs typeface="Calibri"/>
              <a:sym typeface="Calibri"/>
            </a:endParaRPr>
          </a:p>
        </p:txBody>
      </p:sp>
      <p:sp>
        <p:nvSpPr>
          <p:cNvPr id="150" name="Google Shape;150;p4"/>
          <p:cNvSpPr txBox="1"/>
          <p:nvPr/>
        </p:nvSpPr>
        <p:spPr>
          <a:xfrm>
            <a:off x="2614547" y="411231"/>
            <a:ext cx="7701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PROCESSING DATA</a:t>
            </a:r>
            <a:endParaRPr sz="2800" dirty="0">
              <a:solidFill>
                <a:srgbClr val="0D172C"/>
              </a:solidFill>
              <a:latin typeface="Montserrat Black"/>
              <a:ea typeface="Montserrat Black"/>
              <a:cs typeface="Montserrat Black"/>
              <a:sym typeface="Montserrat Black"/>
            </a:endParaRPr>
          </a:p>
        </p:txBody>
      </p:sp>
      <p:sp>
        <p:nvSpPr>
          <p:cNvPr id="14" name="Google Shape;135;p3"/>
          <p:cNvSpPr txBox="1"/>
          <p:nvPr/>
        </p:nvSpPr>
        <p:spPr>
          <a:xfrm>
            <a:off x="628001" y="1707567"/>
            <a:ext cx="7928701" cy="1938952"/>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InceptionV3 Model</a:t>
            </a:r>
          </a:p>
          <a:p>
            <a:pPr marL="444500" lvl="0" indent="-342900">
              <a:lnSpc>
                <a:spcPct val="150000"/>
              </a:lnSpc>
              <a:buClr>
                <a:srgbClr val="0D172C"/>
              </a:buClr>
              <a:buSzPts val="2000"/>
              <a:buFont typeface="Arial" panose="020B0604020202020204" pitchFamily="34" charset="0"/>
              <a:buChar char="•"/>
            </a:pPr>
            <a:r>
              <a:rPr lang="en-US" sz="2000" dirty="0">
                <a:solidFill>
                  <a:srgbClr val="0D172C"/>
                </a:solidFill>
                <a:latin typeface="Montserrat"/>
                <a:ea typeface="Montserrat"/>
                <a:cs typeface="Montserrat"/>
                <a:sym typeface="Montserrat"/>
              </a:rPr>
              <a:t>Goal: Feature extraction from images</a:t>
            </a:r>
          </a:p>
          <a:p>
            <a:pPr marL="444500" lvl="0" indent="-342900">
              <a:lnSpc>
                <a:spcPct val="150000"/>
              </a:lnSpc>
              <a:buClr>
                <a:srgbClr val="0D172C"/>
              </a:buClr>
              <a:buSzPts val="2000"/>
              <a:buFont typeface="Arial" panose="020B0604020202020204" pitchFamily="34" charset="0"/>
              <a:buChar char="•"/>
            </a:pPr>
            <a:r>
              <a:rPr lang="en-US" sz="2000" dirty="0">
                <a:solidFill>
                  <a:srgbClr val="0D172C"/>
                </a:solidFill>
                <a:latin typeface="Montserrat"/>
                <a:ea typeface="Montserrat"/>
                <a:cs typeface="Montserrat"/>
                <a:sym typeface="Montserrat"/>
              </a:rPr>
              <a:t>Process: Training with fruit image dataset</a:t>
            </a:r>
          </a:p>
          <a:p>
            <a:pPr marL="444500" lvl="0" indent="-342900">
              <a:lnSpc>
                <a:spcPct val="150000"/>
              </a:lnSpc>
              <a:buClr>
                <a:srgbClr val="0D172C"/>
              </a:buClr>
              <a:buSzPts val="2000"/>
              <a:buFont typeface="Arial" panose="020B0604020202020204" pitchFamily="34" charset="0"/>
              <a:buChar char="•"/>
            </a:pPr>
            <a:r>
              <a:rPr lang="en-US" sz="2000" dirty="0">
                <a:solidFill>
                  <a:srgbClr val="0D172C"/>
                </a:solidFill>
                <a:latin typeface="Montserrat"/>
                <a:ea typeface="Montserrat"/>
                <a:cs typeface="Montserrat"/>
                <a:sym typeface="Montserrat"/>
              </a:rPr>
              <a:t>Outcome: Feature data for search 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4"/>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42" name="Google Shape;142;p4"/>
          <p:cNvPicPr preferRelativeResize="0"/>
          <p:nvPr/>
        </p:nvPicPr>
        <p:blipFill rotWithShape="1">
          <a:blip r:embed="rId4">
            <a:alphaModFix/>
          </a:blip>
          <a:srcRect r="38436"/>
          <a:stretch/>
        </p:blipFill>
        <p:spPr>
          <a:xfrm>
            <a:off x="8439150" y="6115050"/>
            <a:ext cx="3752849" cy="742950"/>
          </a:xfrm>
          <a:prstGeom prst="rect">
            <a:avLst/>
          </a:prstGeom>
          <a:noFill/>
          <a:ln>
            <a:noFill/>
          </a:ln>
        </p:spPr>
      </p:pic>
      <p:grpSp>
        <p:nvGrpSpPr>
          <p:cNvPr id="143" name="Google Shape;143;p4"/>
          <p:cNvGrpSpPr/>
          <p:nvPr/>
        </p:nvGrpSpPr>
        <p:grpSpPr>
          <a:xfrm>
            <a:off x="-1" y="301366"/>
            <a:ext cx="12192001" cy="742950"/>
            <a:chOff x="-1" y="301366"/>
            <a:chExt cx="12192001" cy="742950"/>
          </a:xfrm>
        </p:grpSpPr>
        <p:pic>
          <p:nvPicPr>
            <p:cNvPr id="144" name="Google Shape;144;p4"/>
            <p:cNvPicPr preferRelativeResize="0"/>
            <p:nvPr/>
          </p:nvPicPr>
          <p:blipFill rotWithShape="1">
            <a:blip r:embed="rId4">
              <a:alphaModFix/>
            </a:blip>
            <a:srcRect r="60113"/>
            <a:stretch/>
          </p:blipFill>
          <p:spPr>
            <a:xfrm flipH="1">
              <a:off x="390032" y="301366"/>
              <a:ext cx="2248139" cy="742950"/>
            </a:xfrm>
            <a:prstGeom prst="rect">
              <a:avLst/>
            </a:prstGeom>
            <a:noFill/>
            <a:ln>
              <a:noFill/>
            </a:ln>
          </p:spPr>
        </p:pic>
        <p:pic>
          <p:nvPicPr>
            <p:cNvPr id="145" name="Google Shape;145;p4"/>
            <p:cNvPicPr preferRelativeResize="0"/>
            <p:nvPr/>
          </p:nvPicPr>
          <p:blipFill rotWithShape="1">
            <a:blip r:embed="rId5">
              <a:alphaModFix/>
            </a:blip>
            <a:srcRect/>
            <a:stretch/>
          </p:blipFill>
          <p:spPr>
            <a:xfrm flipH="1">
              <a:off x="-1" y="301366"/>
              <a:ext cx="299803" cy="742950"/>
            </a:xfrm>
            <a:prstGeom prst="rect">
              <a:avLst/>
            </a:prstGeom>
            <a:noFill/>
            <a:ln>
              <a:noFill/>
            </a:ln>
          </p:spPr>
        </p:pic>
        <p:sp>
          <p:nvSpPr>
            <p:cNvPr id="146" name="Google Shape;146;p4"/>
            <p:cNvSpPr/>
            <p:nvPr/>
          </p:nvSpPr>
          <p:spPr>
            <a:xfrm>
              <a:off x="1991254" y="987827"/>
              <a:ext cx="10200746" cy="45719"/>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47" name="Google Shape;147;p4"/>
          <p:cNvSpPr/>
          <p:nvPr/>
        </p:nvSpPr>
        <p:spPr>
          <a:xfrm>
            <a:off x="627999" y="1396979"/>
            <a:ext cx="960958" cy="142373"/>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8" name="Google Shape;14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7</a:t>
            </a:fld>
            <a:endParaRPr sz="1200" b="0" i="0" u="none" strike="noStrike" cap="none">
              <a:solidFill>
                <a:srgbClr val="888888"/>
              </a:solidFill>
              <a:latin typeface="Calibri"/>
              <a:ea typeface="Calibri"/>
              <a:cs typeface="Calibri"/>
              <a:sym typeface="Calibri"/>
            </a:endParaRPr>
          </a:p>
        </p:txBody>
      </p:sp>
      <p:sp>
        <p:nvSpPr>
          <p:cNvPr id="150" name="Google Shape;150;p4"/>
          <p:cNvSpPr txBox="1"/>
          <p:nvPr/>
        </p:nvSpPr>
        <p:spPr>
          <a:xfrm>
            <a:off x="2614547" y="411231"/>
            <a:ext cx="7701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PROCESSING DATA</a:t>
            </a:r>
            <a:endParaRPr sz="2800" dirty="0">
              <a:solidFill>
                <a:srgbClr val="0D172C"/>
              </a:solidFill>
              <a:latin typeface="Montserrat Black"/>
              <a:ea typeface="Montserrat Black"/>
              <a:cs typeface="Montserrat Black"/>
              <a:sym typeface="Montserrat Black"/>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386" y="1867946"/>
            <a:ext cx="11841227" cy="4020111"/>
          </a:xfrm>
          <a:prstGeom prst="rect">
            <a:avLst/>
          </a:prstGeom>
        </p:spPr>
      </p:pic>
    </p:spTree>
    <p:extLst>
      <p:ext uri="{BB962C8B-B14F-4D97-AF65-F5344CB8AC3E}">
        <p14:creationId xmlns:p14="http://schemas.microsoft.com/office/powerpoint/2010/main" val="3917118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8</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3785611"/>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Technology</a:t>
            </a: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444500" lvl="1" indent="-342900">
              <a:lnSpc>
                <a:spcPct val="150000"/>
              </a:lnSpc>
              <a:buClr>
                <a:srgbClr val="0D172C"/>
              </a:buClr>
              <a:buSzPts val="2000"/>
              <a:buFont typeface="Arial" panose="020B0604020202020204" pitchFamily="34" charset="0"/>
              <a:buChar char="•"/>
            </a:pPr>
            <a:r>
              <a:rPr lang="fr-FR" sz="2000" b="1" dirty="0" err="1">
                <a:solidFill>
                  <a:srgbClr val="0D172C"/>
                </a:solidFill>
                <a:latin typeface="Montserrat"/>
                <a:ea typeface="Montserrat"/>
                <a:cs typeface="Montserrat"/>
                <a:sym typeface="Montserrat"/>
              </a:rPr>
              <a:t>NoSQL</a:t>
            </a:r>
            <a:r>
              <a:rPr lang="fr-FR" sz="2000" b="1" dirty="0">
                <a:solidFill>
                  <a:srgbClr val="0D172C"/>
                </a:solidFill>
                <a:latin typeface="Montserrat"/>
                <a:ea typeface="Montserrat"/>
                <a:cs typeface="Montserrat"/>
                <a:sym typeface="Montserrat"/>
              </a:rPr>
              <a:t> </a:t>
            </a:r>
            <a:r>
              <a:rPr lang="fr-FR" sz="2000" b="1" dirty="0" err="1">
                <a:solidFill>
                  <a:srgbClr val="0D172C"/>
                </a:solidFill>
                <a:latin typeface="Montserrat"/>
                <a:ea typeface="Montserrat"/>
                <a:cs typeface="Montserrat"/>
                <a:sym typeface="Montserrat"/>
              </a:rPr>
              <a:t>Database</a:t>
            </a:r>
            <a:r>
              <a:rPr lang="fr-FR" sz="2000" dirty="0">
                <a:solidFill>
                  <a:srgbClr val="0D172C"/>
                </a:solidFill>
                <a:latin typeface="Montserrat"/>
                <a:ea typeface="Montserrat"/>
                <a:cs typeface="Montserrat"/>
                <a:sym typeface="Montserrat"/>
              </a:rPr>
              <a:t>: A flexible, </a:t>
            </a:r>
            <a:r>
              <a:rPr lang="fr-FR" sz="2000" dirty="0" err="1">
                <a:solidFill>
                  <a:srgbClr val="0D172C"/>
                </a:solidFill>
                <a:latin typeface="Montserrat"/>
                <a:ea typeface="Montserrat"/>
                <a:cs typeface="Montserrat"/>
                <a:sym typeface="Montserrat"/>
              </a:rPr>
              <a:t>scalable</a:t>
            </a:r>
            <a:r>
              <a:rPr lang="fr-FR" sz="2000" dirty="0">
                <a:solidFill>
                  <a:srgbClr val="0D172C"/>
                </a:solidFill>
                <a:latin typeface="Montserrat"/>
                <a:ea typeface="Montserrat"/>
                <a:cs typeface="Montserrat"/>
                <a:sym typeface="Montserrat"/>
              </a:rPr>
              <a:t> </a:t>
            </a:r>
            <a:r>
              <a:rPr lang="fr-FR" sz="2000" dirty="0" err="1">
                <a:solidFill>
                  <a:srgbClr val="0D172C"/>
                </a:solidFill>
                <a:latin typeface="Montserrat"/>
                <a:ea typeface="Montserrat"/>
                <a:cs typeface="Montserrat"/>
                <a:sym typeface="Montserrat"/>
              </a:rPr>
              <a:t>database</a:t>
            </a:r>
            <a:r>
              <a:rPr lang="fr-FR" sz="2000" dirty="0">
                <a:solidFill>
                  <a:srgbClr val="0D172C"/>
                </a:solidFill>
                <a:latin typeface="Montserrat"/>
                <a:ea typeface="Montserrat"/>
                <a:cs typeface="Montserrat"/>
                <a:sym typeface="Montserrat"/>
              </a:rPr>
              <a:t> for modern applications</a:t>
            </a:r>
          </a:p>
          <a:p>
            <a:pPr marL="444500" lvl="1" indent="-342900">
              <a:lnSpc>
                <a:spcPct val="150000"/>
              </a:lnSpc>
              <a:buClr>
                <a:srgbClr val="0D172C"/>
              </a:buClr>
              <a:buSzPts val="2000"/>
              <a:buFont typeface="Arial" panose="020B0604020202020204" pitchFamily="34" charset="0"/>
              <a:buChar char="•"/>
            </a:pPr>
            <a:r>
              <a:rPr lang="fr-FR" sz="2000" b="1" dirty="0">
                <a:solidFill>
                  <a:srgbClr val="0D172C"/>
                </a:solidFill>
                <a:latin typeface="Montserrat"/>
                <a:ea typeface="Montserrat"/>
                <a:cs typeface="Montserrat"/>
                <a:sym typeface="Montserrat"/>
              </a:rPr>
              <a:t>Data Storage and Management</a:t>
            </a:r>
            <a:r>
              <a:rPr lang="fr-FR" sz="2000" dirty="0">
                <a:solidFill>
                  <a:srgbClr val="0D172C"/>
                </a:solidFill>
                <a:latin typeface="Montserrat"/>
                <a:ea typeface="Montserrat"/>
                <a:cs typeface="Montserrat"/>
                <a:sym typeface="Montserrat"/>
              </a:rPr>
              <a:t>: Stores and manages </a:t>
            </a:r>
            <a:r>
              <a:rPr lang="fr-FR" sz="2000" dirty="0" err="1">
                <a:solidFill>
                  <a:srgbClr val="0D172C"/>
                </a:solidFill>
                <a:latin typeface="Montserrat"/>
                <a:ea typeface="Montserrat"/>
                <a:cs typeface="Montserrat"/>
                <a:sym typeface="Montserrat"/>
              </a:rPr>
              <a:t>feature</a:t>
            </a:r>
            <a:r>
              <a:rPr lang="fr-FR" sz="2000" dirty="0">
                <a:solidFill>
                  <a:srgbClr val="0D172C"/>
                </a:solidFill>
                <a:latin typeface="Montserrat"/>
                <a:ea typeface="Montserrat"/>
                <a:cs typeface="Montserrat"/>
                <a:sym typeface="Montserrat"/>
              </a:rPr>
              <a:t> data </a:t>
            </a:r>
            <a:r>
              <a:rPr lang="fr-FR" sz="2000" dirty="0" err="1">
                <a:solidFill>
                  <a:srgbClr val="0D172C"/>
                </a:solidFill>
                <a:latin typeface="Montserrat"/>
                <a:ea typeface="Montserrat"/>
                <a:cs typeface="Montserrat"/>
                <a:sym typeface="Montserrat"/>
              </a:rPr>
              <a:t>extracted</a:t>
            </a:r>
            <a:r>
              <a:rPr lang="fr-FR" sz="2000" dirty="0">
                <a:solidFill>
                  <a:srgbClr val="0D172C"/>
                </a:solidFill>
                <a:latin typeface="Montserrat"/>
                <a:ea typeface="Montserrat"/>
                <a:cs typeface="Montserrat"/>
                <a:sym typeface="Montserrat"/>
              </a:rPr>
              <a:t> </a:t>
            </a:r>
            <a:r>
              <a:rPr lang="fr-FR" sz="2000" dirty="0" err="1">
                <a:solidFill>
                  <a:srgbClr val="0D172C"/>
                </a:solidFill>
                <a:latin typeface="Montserrat"/>
                <a:ea typeface="Montserrat"/>
                <a:cs typeface="Montserrat"/>
                <a:sym typeface="Montserrat"/>
              </a:rPr>
              <a:t>from</a:t>
            </a:r>
            <a:r>
              <a:rPr lang="fr-FR" sz="2000" dirty="0">
                <a:solidFill>
                  <a:srgbClr val="0D172C"/>
                </a:solidFill>
                <a:latin typeface="Montserrat"/>
                <a:ea typeface="Montserrat"/>
                <a:cs typeface="Montserrat"/>
                <a:sym typeface="Montserrat"/>
              </a:rPr>
              <a:t> InceptionV3</a:t>
            </a:r>
          </a:p>
          <a:p>
            <a:pPr marL="444500" lvl="1" indent="-342900">
              <a:lnSpc>
                <a:spcPct val="150000"/>
              </a:lnSpc>
              <a:buClr>
                <a:srgbClr val="0D172C"/>
              </a:buClr>
              <a:buSzPts val="2000"/>
              <a:buFont typeface="Arial" panose="020B0604020202020204" pitchFamily="34" charset="0"/>
              <a:buChar char="•"/>
            </a:pPr>
            <a:r>
              <a:rPr lang="fr-FR" sz="2000" b="1" dirty="0" err="1">
                <a:solidFill>
                  <a:srgbClr val="0D172C"/>
                </a:solidFill>
                <a:latin typeface="Montserrat"/>
                <a:ea typeface="Montserrat"/>
                <a:cs typeface="Montserrat"/>
                <a:sym typeface="Montserrat"/>
              </a:rPr>
              <a:t>Indexing</a:t>
            </a:r>
            <a:r>
              <a:rPr lang="fr-FR" sz="2000" dirty="0">
                <a:solidFill>
                  <a:srgbClr val="0D172C"/>
                </a:solidFill>
                <a:latin typeface="Montserrat"/>
                <a:ea typeface="Montserrat"/>
                <a:cs typeface="Montserrat"/>
                <a:sym typeface="Montserrat"/>
              </a:rPr>
              <a:t>: </a:t>
            </a:r>
            <a:r>
              <a:rPr lang="fr-FR" sz="2000" dirty="0" err="1">
                <a:solidFill>
                  <a:srgbClr val="0D172C"/>
                </a:solidFill>
                <a:latin typeface="Montserrat"/>
                <a:ea typeface="Montserrat"/>
                <a:cs typeface="Montserrat"/>
                <a:sym typeface="Montserrat"/>
              </a:rPr>
              <a:t>Implements</a:t>
            </a:r>
            <a:r>
              <a:rPr lang="fr-FR" sz="2000" dirty="0">
                <a:solidFill>
                  <a:srgbClr val="0D172C"/>
                </a:solidFill>
                <a:latin typeface="Montserrat"/>
                <a:ea typeface="Montserrat"/>
                <a:cs typeface="Montserrat"/>
                <a:sym typeface="Montserrat"/>
              </a:rPr>
              <a:t> </a:t>
            </a:r>
            <a:r>
              <a:rPr lang="fr-FR" sz="2000" dirty="0" err="1">
                <a:solidFill>
                  <a:srgbClr val="0D172C"/>
                </a:solidFill>
                <a:latin typeface="Montserrat"/>
                <a:ea typeface="Montserrat"/>
                <a:cs typeface="Montserrat"/>
                <a:sym typeface="Montserrat"/>
              </a:rPr>
              <a:t>indexing</a:t>
            </a:r>
            <a:r>
              <a:rPr lang="fr-FR" sz="2000" dirty="0">
                <a:solidFill>
                  <a:srgbClr val="0D172C"/>
                </a:solidFill>
                <a:latin typeface="Montserrat"/>
                <a:ea typeface="Montserrat"/>
                <a:cs typeface="Montserrat"/>
                <a:sym typeface="Montserrat"/>
              </a:rPr>
              <a:t> to </a:t>
            </a:r>
            <a:r>
              <a:rPr lang="fr-FR" sz="2000" dirty="0" err="1">
                <a:solidFill>
                  <a:srgbClr val="0D172C"/>
                </a:solidFill>
                <a:latin typeface="Montserrat"/>
                <a:ea typeface="Montserrat"/>
                <a:cs typeface="Montserrat"/>
                <a:sym typeface="Montserrat"/>
              </a:rPr>
              <a:t>optimize</a:t>
            </a:r>
            <a:r>
              <a:rPr lang="fr-FR" sz="2000" dirty="0">
                <a:solidFill>
                  <a:srgbClr val="0D172C"/>
                </a:solidFill>
                <a:latin typeface="Montserrat"/>
                <a:ea typeface="Montserrat"/>
                <a:cs typeface="Montserrat"/>
                <a:sym typeface="Montserrat"/>
              </a:rPr>
              <a:t> </a:t>
            </a:r>
            <a:r>
              <a:rPr lang="fr-FR" sz="2000" dirty="0" err="1">
                <a:solidFill>
                  <a:srgbClr val="0D172C"/>
                </a:solidFill>
                <a:latin typeface="Montserrat"/>
                <a:ea typeface="Montserrat"/>
                <a:cs typeface="Montserrat"/>
                <a:sym typeface="Montserrat"/>
              </a:rPr>
              <a:t>search</a:t>
            </a:r>
            <a:r>
              <a:rPr lang="fr-FR" sz="2000" dirty="0">
                <a:solidFill>
                  <a:srgbClr val="0D172C"/>
                </a:solidFill>
                <a:latin typeface="Montserrat"/>
                <a:ea typeface="Montserrat"/>
                <a:cs typeface="Montserrat"/>
                <a:sym typeface="Montserrat"/>
              </a:rPr>
              <a:t> </a:t>
            </a:r>
            <a:r>
              <a:rPr lang="fr-FR" sz="2000" dirty="0" err="1">
                <a:solidFill>
                  <a:srgbClr val="0D172C"/>
                </a:solidFill>
                <a:latin typeface="Montserrat"/>
                <a:ea typeface="Montserrat"/>
                <a:cs typeface="Montserrat"/>
                <a:sym typeface="Montserrat"/>
              </a:rPr>
              <a:t>efficiency</a:t>
            </a:r>
            <a:endParaRPr lang="en-US" sz="2000" dirty="0">
              <a:solidFill>
                <a:srgbClr val="0D172C"/>
              </a:solidFill>
              <a:latin typeface="Montserrat"/>
              <a:ea typeface="Montserrat"/>
              <a:cs typeface="Montserrat"/>
              <a:sym typeface="Montserrat"/>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770" y="2275813"/>
            <a:ext cx="3800802" cy="11681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2b3cf95439d_0_38"/>
          <p:cNvPicPr preferRelativeResize="0"/>
          <p:nvPr/>
        </p:nvPicPr>
        <p:blipFill rotWithShape="1">
          <a:blip r:embed="rId3">
            <a:alphaModFix/>
          </a:blip>
          <a:srcRect/>
          <a:stretch/>
        </p:blipFill>
        <p:spPr>
          <a:xfrm>
            <a:off x="0" y="6496050"/>
            <a:ext cx="12192000" cy="361950"/>
          </a:xfrm>
          <a:prstGeom prst="rect">
            <a:avLst/>
          </a:prstGeom>
          <a:noFill/>
          <a:ln>
            <a:noFill/>
          </a:ln>
        </p:spPr>
      </p:pic>
      <p:pic>
        <p:nvPicPr>
          <p:cNvPr id="157" name="Google Shape;157;g2b3cf95439d_0_38"/>
          <p:cNvPicPr preferRelativeResize="0"/>
          <p:nvPr/>
        </p:nvPicPr>
        <p:blipFill rotWithShape="1">
          <a:blip r:embed="rId4">
            <a:alphaModFix/>
          </a:blip>
          <a:srcRect r="38438"/>
          <a:stretch/>
        </p:blipFill>
        <p:spPr>
          <a:xfrm>
            <a:off x="8439150" y="6115050"/>
            <a:ext cx="3752850" cy="742950"/>
          </a:xfrm>
          <a:prstGeom prst="rect">
            <a:avLst/>
          </a:prstGeom>
          <a:noFill/>
          <a:ln>
            <a:noFill/>
          </a:ln>
        </p:spPr>
      </p:pic>
      <p:grpSp>
        <p:nvGrpSpPr>
          <p:cNvPr id="158" name="Google Shape;158;g2b3cf95439d_0_38"/>
          <p:cNvGrpSpPr/>
          <p:nvPr/>
        </p:nvGrpSpPr>
        <p:grpSpPr>
          <a:xfrm>
            <a:off x="-3" y="301366"/>
            <a:ext cx="12191857" cy="742950"/>
            <a:chOff x="-3" y="301366"/>
            <a:chExt cx="12191857" cy="742950"/>
          </a:xfrm>
        </p:grpSpPr>
        <p:pic>
          <p:nvPicPr>
            <p:cNvPr id="159" name="Google Shape;159;g2b3cf95439d_0_38"/>
            <p:cNvPicPr preferRelativeResize="0"/>
            <p:nvPr/>
          </p:nvPicPr>
          <p:blipFill rotWithShape="1">
            <a:blip r:embed="rId4">
              <a:alphaModFix/>
            </a:blip>
            <a:srcRect r="60113"/>
            <a:stretch/>
          </p:blipFill>
          <p:spPr>
            <a:xfrm flipH="1">
              <a:off x="390030" y="301366"/>
              <a:ext cx="2248141" cy="742950"/>
            </a:xfrm>
            <a:prstGeom prst="rect">
              <a:avLst/>
            </a:prstGeom>
            <a:noFill/>
            <a:ln>
              <a:noFill/>
            </a:ln>
          </p:spPr>
        </p:pic>
        <p:pic>
          <p:nvPicPr>
            <p:cNvPr id="160" name="Google Shape;160;g2b3cf95439d_0_38"/>
            <p:cNvPicPr preferRelativeResize="0"/>
            <p:nvPr/>
          </p:nvPicPr>
          <p:blipFill rotWithShape="1">
            <a:blip r:embed="rId5">
              <a:alphaModFix/>
            </a:blip>
            <a:srcRect/>
            <a:stretch/>
          </p:blipFill>
          <p:spPr>
            <a:xfrm flipH="1">
              <a:off x="-3" y="301366"/>
              <a:ext cx="299805" cy="742950"/>
            </a:xfrm>
            <a:prstGeom prst="rect">
              <a:avLst/>
            </a:prstGeom>
            <a:noFill/>
            <a:ln>
              <a:noFill/>
            </a:ln>
          </p:spPr>
        </p:pic>
        <p:sp>
          <p:nvSpPr>
            <p:cNvPr id="161" name="Google Shape;161;g2b3cf95439d_0_38"/>
            <p:cNvSpPr/>
            <p:nvPr/>
          </p:nvSpPr>
          <p:spPr>
            <a:xfrm>
              <a:off x="1991254" y="987827"/>
              <a:ext cx="10200600" cy="45600"/>
            </a:xfrm>
            <a:prstGeom prst="rect">
              <a:avLst/>
            </a:prstGeom>
            <a:solidFill>
              <a:srgbClr val="F48120"/>
            </a:solidFill>
            <a:ln w="12700" cap="flat" cmpd="sng">
              <a:solidFill>
                <a:srgbClr val="F4812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62" name="Google Shape;162;g2b3cf95439d_0_38"/>
          <p:cNvSpPr/>
          <p:nvPr/>
        </p:nvSpPr>
        <p:spPr>
          <a:xfrm>
            <a:off x="627999" y="1396979"/>
            <a:ext cx="960900" cy="142500"/>
          </a:xfrm>
          <a:prstGeom prst="rect">
            <a:avLst/>
          </a:prstGeom>
          <a:solidFill>
            <a:srgbClr val="FF8E00"/>
          </a:solidFill>
          <a:ln w="12700" cap="flat" cmpd="sng">
            <a:solidFill>
              <a:srgbClr val="FF8E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g2b3cf95439d_0_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888888"/>
              </a:buClr>
              <a:buSzPts val="1200"/>
              <a:buFont typeface="Calibri"/>
              <a:buNone/>
            </a:pPr>
            <a:fld id="{00000000-1234-1234-1234-123412341234}" type="slidenum">
              <a:rPr lang="en-US" sz="1200" b="0" i="0" u="none" strike="noStrike" cap="none">
                <a:solidFill>
                  <a:srgbClr val="888888"/>
                </a:solidFill>
                <a:latin typeface="Calibri"/>
                <a:ea typeface="Calibri"/>
                <a:cs typeface="Calibri"/>
                <a:sym typeface="Calibri"/>
              </a:rPr>
              <a:t>9</a:t>
            </a:fld>
            <a:endParaRPr sz="1200" b="0" i="0" u="none" strike="noStrike" cap="none">
              <a:solidFill>
                <a:srgbClr val="888888"/>
              </a:solidFill>
              <a:latin typeface="Calibri"/>
              <a:ea typeface="Calibri"/>
              <a:cs typeface="Calibri"/>
              <a:sym typeface="Calibri"/>
            </a:endParaRPr>
          </a:p>
        </p:txBody>
      </p:sp>
      <p:sp>
        <p:nvSpPr>
          <p:cNvPr id="165" name="Google Shape;165;g2b3cf95439d_0_38"/>
          <p:cNvSpPr txBox="1"/>
          <p:nvPr/>
        </p:nvSpPr>
        <p:spPr>
          <a:xfrm>
            <a:off x="2614551" y="411225"/>
            <a:ext cx="94590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D172C"/>
              </a:buClr>
              <a:buSzPts val="2800"/>
              <a:buFont typeface="Montserrat Black"/>
              <a:buNone/>
            </a:pPr>
            <a:r>
              <a:rPr lang="en-US" sz="2800" dirty="0">
                <a:solidFill>
                  <a:srgbClr val="0D172C"/>
                </a:solidFill>
                <a:latin typeface="Montserrat Black"/>
                <a:ea typeface="Montserrat Black"/>
                <a:cs typeface="Montserrat Black"/>
                <a:sym typeface="Montserrat Black"/>
              </a:rPr>
              <a:t>DEVELOPMENT PROCESS</a:t>
            </a:r>
            <a:endParaRPr sz="2800" dirty="0">
              <a:solidFill>
                <a:srgbClr val="0D172C"/>
              </a:solidFill>
              <a:latin typeface="Montserrat Black"/>
              <a:ea typeface="Montserrat Black"/>
              <a:cs typeface="Montserrat Black"/>
              <a:sym typeface="Montserrat Black"/>
            </a:endParaRPr>
          </a:p>
        </p:txBody>
      </p:sp>
      <p:sp>
        <p:nvSpPr>
          <p:cNvPr id="12" name="Google Shape;135;p3"/>
          <p:cNvSpPr txBox="1"/>
          <p:nvPr/>
        </p:nvSpPr>
        <p:spPr>
          <a:xfrm>
            <a:off x="628001" y="1780650"/>
            <a:ext cx="10725900" cy="3785611"/>
          </a:xfrm>
          <a:prstGeom prst="rect">
            <a:avLst/>
          </a:prstGeom>
          <a:noFill/>
          <a:ln>
            <a:noFill/>
          </a:ln>
        </p:spPr>
        <p:txBody>
          <a:bodyPr spcFirstLastPara="1" wrap="square" lIns="91425" tIns="45700" rIns="91425" bIns="45700" anchor="t" anchorCtr="0">
            <a:spAutoFit/>
          </a:bodyPr>
          <a:lstStyle/>
          <a:p>
            <a:pPr marL="101600" lvl="0">
              <a:lnSpc>
                <a:spcPct val="150000"/>
              </a:lnSpc>
              <a:buClr>
                <a:srgbClr val="0D172C"/>
              </a:buClr>
              <a:buSzPts val="2000"/>
            </a:pPr>
            <a:r>
              <a:rPr lang="en-US" sz="2000" b="1" dirty="0">
                <a:solidFill>
                  <a:srgbClr val="0D172C"/>
                </a:solidFill>
                <a:latin typeface="Montserrat"/>
                <a:ea typeface="Montserrat"/>
                <a:cs typeface="Montserrat"/>
                <a:sym typeface="Montserrat"/>
              </a:rPr>
              <a:t>Technology</a:t>
            </a: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101600" lvl="0">
              <a:lnSpc>
                <a:spcPct val="150000"/>
              </a:lnSpc>
              <a:buClr>
                <a:srgbClr val="0D172C"/>
              </a:buClr>
              <a:buSzPts val="2000"/>
            </a:pPr>
            <a:endParaRPr lang="fr-FR" sz="2000" dirty="0">
              <a:solidFill>
                <a:srgbClr val="0D172C"/>
              </a:solidFill>
              <a:latin typeface="Montserrat"/>
              <a:ea typeface="Montserrat"/>
              <a:cs typeface="Montserrat"/>
              <a:sym typeface="Montserrat"/>
            </a:endParaRPr>
          </a:p>
          <a:p>
            <a:pPr marL="444500" lvl="0" indent="-342900">
              <a:lnSpc>
                <a:spcPct val="150000"/>
              </a:lnSpc>
              <a:buClr>
                <a:srgbClr val="0D172C"/>
              </a:buClr>
              <a:buSzPts val="2000"/>
              <a:buFont typeface="Arial" panose="020B0604020202020204" pitchFamily="34" charset="0"/>
              <a:buChar char="•"/>
            </a:pPr>
            <a:r>
              <a:rPr lang="en-US" sz="2000" b="1" dirty="0">
                <a:solidFill>
                  <a:srgbClr val="0D172C"/>
                </a:solidFill>
                <a:latin typeface="Montserrat"/>
                <a:ea typeface="Montserrat"/>
                <a:cs typeface="Montserrat"/>
                <a:sym typeface="Montserrat"/>
              </a:rPr>
              <a:t>Python</a:t>
            </a:r>
            <a:r>
              <a:rPr lang="en-US" sz="2000" dirty="0">
                <a:solidFill>
                  <a:srgbClr val="0D172C"/>
                </a:solidFill>
                <a:latin typeface="Montserrat"/>
                <a:ea typeface="Montserrat"/>
                <a:cs typeface="Montserrat"/>
                <a:sym typeface="Montserrat"/>
              </a:rPr>
              <a:t>: A powerful programming language for AI and web development</a:t>
            </a:r>
          </a:p>
          <a:p>
            <a:pPr marL="444500" lvl="0" indent="-342900">
              <a:lnSpc>
                <a:spcPct val="150000"/>
              </a:lnSpc>
              <a:buClr>
                <a:srgbClr val="0D172C"/>
              </a:buClr>
              <a:buSzPts val="2000"/>
              <a:buFont typeface="Arial" panose="020B0604020202020204" pitchFamily="34" charset="0"/>
              <a:buChar char="•"/>
            </a:pPr>
            <a:r>
              <a:rPr lang="en-US" sz="2000" b="1" dirty="0">
                <a:solidFill>
                  <a:srgbClr val="0D172C"/>
                </a:solidFill>
                <a:latin typeface="Montserrat"/>
                <a:ea typeface="Montserrat"/>
                <a:cs typeface="Montserrat"/>
                <a:sym typeface="Montserrat"/>
              </a:rPr>
              <a:t>Flask</a:t>
            </a:r>
            <a:r>
              <a:rPr lang="en-US" sz="2000" dirty="0">
                <a:solidFill>
                  <a:srgbClr val="0D172C"/>
                </a:solidFill>
                <a:latin typeface="Montserrat"/>
                <a:ea typeface="Montserrat"/>
                <a:cs typeface="Montserrat"/>
                <a:sym typeface="Montserrat"/>
              </a:rPr>
              <a:t>: A lightweight framework for building web APIs</a:t>
            </a:r>
          </a:p>
          <a:p>
            <a:pPr marL="444500" lvl="0" indent="-342900">
              <a:lnSpc>
                <a:spcPct val="150000"/>
              </a:lnSpc>
              <a:buClr>
                <a:srgbClr val="0D172C"/>
              </a:buClr>
              <a:buSzPts val="2000"/>
              <a:buFont typeface="Arial" panose="020B0604020202020204" pitchFamily="34" charset="0"/>
              <a:buChar char="•"/>
            </a:pPr>
            <a:r>
              <a:rPr lang="en-US" sz="2000" b="1" dirty="0">
                <a:solidFill>
                  <a:srgbClr val="0D172C"/>
                </a:solidFill>
                <a:latin typeface="Montserrat"/>
                <a:ea typeface="Montserrat"/>
                <a:cs typeface="Montserrat"/>
                <a:sym typeface="Montserrat"/>
              </a:rPr>
              <a:t>Developing Image Search API</a:t>
            </a:r>
            <a:r>
              <a:rPr lang="en-US" sz="2000" dirty="0">
                <a:solidFill>
                  <a:srgbClr val="0D172C"/>
                </a:solidFill>
                <a:latin typeface="Montserrat"/>
                <a:ea typeface="Montserrat"/>
                <a:cs typeface="Montserrat"/>
                <a:sym typeface="Montserrat"/>
              </a:rPr>
              <a:t>: Creates an API for searching images based on features</a:t>
            </a:r>
            <a:endParaRPr lang="fr-FR" sz="2000" dirty="0">
              <a:solidFill>
                <a:srgbClr val="0D172C"/>
              </a:solidFill>
              <a:latin typeface="Montserrat"/>
              <a:ea typeface="Montserrat"/>
              <a:cs typeface="Montserrat"/>
              <a:sym typeface="Montserrat"/>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897" y="2469268"/>
            <a:ext cx="3625308" cy="1047821"/>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0032" y="2254869"/>
            <a:ext cx="881295" cy="1133830"/>
          </a:xfrm>
          <a:prstGeom prst="rect">
            <a:avLst/>
          </a:prstGeom>
        </p:spPr>
      </p:pic>
    </p:spTree>
    <p:extLst>
      <p:ext uri="{BB962C8B-B14F-4D97-AF65-F5344CB8AC3E}">
        <p14:creationId xmlns:p14="http://schemas.microsoft.com/office/powerpoint/2010/main" val="42841903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1459</Words>
  <Application>Microsoft Macintosh PowerPoint</Application>
  <PresentationFormat>Widescreen</PresentationFormat>
  <Paragraphs>180</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Söhne</vt:lpstr>
      <vt:lpstr>Arial</vt:lpstr>
      <vt:lpstr>Open Sans</vt:lpstr>
      <vt:lpstr>Montserrat</vt:lpstr>
      <vt:lpstr>Montserrat Black</vt:lpstr>
      <vt:lpstr>Helvetica Neue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 Le</dc:creator>
  <cp:lastModifiedBy>Microsoft Office User</cp:lastModifiedBy>
  <cp:revision>13</cp:revision>
  <dcterms:created xsi:type="dcterms:W3CDTF">2023-09-30T11:24:48Z</dcterms:created>
  <dcterms:modified xsi:type="dcterms:W3CDTF">2024-03-04T11:18:44Z</dcterms:modified>
</cp:coreProperties>
</file>